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58" r:id="rId4"/>
    <p:sldId id="260" r:id="rId5"/>
    <p:sldId id="261" r:id="rId6"/>
    <p:sldId id="259" r:id="rId7"/>
    <p:sldId id="268" r:id="rId8"/>
    <p:sldId id="263" r:id="rId9"/>
    <p:sldId id="264" r:id="rId10"/>
    <p:sldId id="265" r:id="rId11"/>
    <p:sldId id="266" r:id="rId12"/>
    <p:sldId id="267" r:id="rId13"/>
    <p:sldId id="269" r:id="rId14"/>
    <p:sldId id="272" r:id="rId15"/>
    <p:sldId id="277" r:id="rId16"/>
    <p:sldId id="271"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1830" y="-4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38CE3B-B1EE-4B63-8007-EBBBB596499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3516E-0843-4091-BFF1-28EF49667AAD}" type="slidenum">
              <a:rPr lang="en-US" smtClean="0"/>
              <a:t>‹#›</a:t>
            </a:fld>
            <a:endParaRPr lang="en-US"/>
          </a:p>
        </p:txBody>
      </p:sp>
    </p:spTree>
    <p:extLst>
      <p:ext uri="{BB962C8B-B14F-4D97-AF65-F5344CB8AC3E}">
        <p14:creationId xmlns:p14="http://schemas.microsoft.com/office/powerpoint/2010/main" val="270561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8CE3B-B1EE-4B63-8007-EBBBB596499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3516E-0843-4091-BFF1-28EF49667AAD}" type="slidenum">
              <a:rPr lang="en-US" smtClean="0"/>
              <a:t>‹#›</a:t>
            </a:fld>
            <a:endParaRPr lang="en-US"/>
          </a:p>
        </p:txBody>
      </p:sp>
    </p:spTree>
    <p:extLst>
      <p:ext uri="{BB962C8B-B14F-4D97-AF65-F5344CB8AC3E}">
        <p14:creationId xmlns:p14="http://schemas.microsoft.com/office/powerpoint/2010/main" val="1227204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8CE3B-B1EE-4B63-8007-EBBBB596499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3516E-0843-4091-BFF1-28EF49667AAD}" type="slidenum">
              <a:rPr lang="en-US" smtClean="0"/>
              <a:t>‹#›</a:t>
            </a:fld>
            <a:endParaRPr lang="en-US"/>
          </a:p>
        </p:txBody>
      </p:sp>
    </p:spTree>
    <p:extLst>
      <p:ext uri="{BB962C8B-B14F-4D97-AF65-F5344CB8AC3E}">
        <p14:creationId xmlns:p14="http://schemas.microsoft.com/office/powerpoint/2010/main" val="3691468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8CE3B-B1EE-4B63-8007-EBBBB596499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3516E-0843-4091-BFF1-28EF49667AAD}" type="slidenum">
              <a:rPr lang="en-US" smtClean="0"/>
              <a:t>‹#›</a:t>
            </a:fld>
            <a:endParaRPr lang="en-US"/>
          </a:p>
        </p:txBody>
      </p:sp>
    </p:spTree>
    <p:extLst>
      <p:ext uri="{BB962C8B-B14F-4D97-AF65-F5344CB8AC3E}">
        <p14:creationId xmlns:p14="http://schemas.microsoft.com/office/powerpoint/2010/main" val="38611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38CE3B-B1EE-4B63-8007-EBBBB596499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3516E-0843-4091-BFF1-28EF49667AAD}" type="slidenum">
              <a:rPr lang="en-US" smtClean="0"/>
              <a:t>‹#›</a:t>
            </a:fld>
            <a:endParaRPr lang="en-US"/>
          </a:p>
        </p:txBody>
      </p:sp>
    </p:spTree>
    <p:extLst>
      <p:ext uri="{BB962C8B-B14F-4D97-AF65-F5344CB8AC3E}">
        <p14:creationId xmlns:p14="http://schemas.microsoft.com/office/powerpoint/2010/main" val="1364907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38CE3B-B1EE-4B63-8007-EBBBB5964992}"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3516E-0843-4091-BFF1-28EF49667AAD}" type="slidenum">
              <a:rPr lang="en-US" smtClean="0"/>
              <a:t>‹#›</a:t>
            </a:fld>
            <a:endParaRPr lang="en-US"/>
          </a:p>
        </p:txBody>
      </p:sp>
    </p:spTree>
    <p:extLst>
      <p:ext uri="{BB962C8B-B14F-4D97-AF65-F5344CB8AC3E}">
        <p14:creationId xmlns:p14="http://schemas.microsoft.com/office/powerpoint/2010/main" val="2806712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38CE3B-B1EE-4B63-8007-EBBBB5964992}"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3516E-0843-4091-BFF1-28EF49667AAD}" type="slidenum">
              <a:rPr lang="en-US" smtClean="0"/>
              <a:t>‹#›</a:t>
            </a:fld>
            <a:endParaRPr lang="en-US"/>
          </a:p>
        </p:txBody>
      </p:sp>
    </p:spTree>
    <p:extLst>
      <p:ext uri="{BB962C8B-B14F-4D97-AF65-F5344CB8AC3E}">
        <p14:creationId xmlns:p14="http://schemas.microsoft.com/office/powerpoint/2010/main" val="4163403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38CE3B-B1EE-4B63-8007-EBBBB5964992}"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3516E-0843-4091-BFF1-28EF49667AAD}" type="slidenum">
              <a:rPr lang="en-US" smtClean="0"/>
              <a:t>‹#›</a:t>
            </a:fld>
            <a:endParaRPr lang="en-US"/>
          </a:p>
        </p:txBody>
      </p:sp>
    </p:spTree>
    <p:extLst>
      <p:ext uri="{BB962C8B-B14F-4D97-AF65-F5344CB8AC3E}">
        <p14:creationId xmlns:p14="http://schemas.microsoft.com/office/powerpoint/2010/main" val="117911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8CE3B-B1EE-4B63-8007-EBBBB5964992}" type="datetimeFigureOut">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3516E-0843-4091-BFF1-28EF49667AAD}" type="slidenum">
              <a:rPr lang="en-US" smtClean="0"/>
              <a:t>‹#›</a:t>
            </a:fld>
            <a:endParaRPr lang="en-US"/>
          </a:p>
        </p:txBody>
      </p:sp>
    </p:spTree>
    <p:extLst>
      <p:ext uri="{BB962C8B-B14F-4D97-AF65-F5344CB8AC3E}">
        <p14:creationId xmlns:p14="http://schemas.microsoft.com/office/powerpoint/2010/main" val="42740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8CE3B-B1EE-4B63-8007-EBBBB5964992}"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3516E-0843-4091-BFF1-28EF49667AAD}" type="slidenum">
              <a:rPr lang="en-US" smtClean="0"/>
              <a:t>‹#›</a:t>
            </a:fld>
            <a:endParaRPr lang="en-US"/>
          </a:p>
        </p:txBody>
      </p:sp>
    </p:spTree>
    <p:extLst>
      <p:ext uri="{BB962C8B-B14F-4D97-AF65-F5344CB8AC3E}">
        <p14:creationId xmlns:p14="http://schemas.microsoft.com/office/powerpoint/2010/main" val="177052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8CE3B-B1EE-4B63-8007-EBBBB5964992}"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3516E-0843-4091-BFF1-28EF49667AAD}" type="slidenum">
              <a:rPr lang="en-US" smtClean="0"/>
              <a:t>‹#›</a:t>
            </a:fld>
            <a:endParaRPr lang="en-US"/>
          </a:p>
        </p:txBody>
      </p:sp>
    </p:spTree>
    <p:extLst>
      <p:ext uri="{BB962C8B-B14F-4D97-AF65-F5344CB8AC3E}">
        <p14:creationId xmlns:p14="http://schemas.microsoft.com/office/powerpoint/2010/main" val="36714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8CE3B-B1EE-4B63-8007-EBBBB5964992}" type="datetimeFigureOut">
              <a:rPr lang="en-US" smtClean="0"/>
              <a:t>9/29/2020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3516E-0843-4091-BFF1-28EF49667AAD}" type="slidenum">
              <a:rPr lang="en-US" smtClean="0"/>
              <a:t>‹#›</a:t>
            </a:fld>
            <a:endParaRPr lang="en-US"/>
          </a:p>
        </p:txBody>
      </p:sp>
    </p:spTree>
    <p:extLst>
      <p:ext uri="{BB962C8B-B14F-4D97-AF65-F5344CB8AC3E}">
        <p14:creationId xmlns:p14="http://schemas.microsoft.com/office/powerpoint/2010/main" val="2751669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researcherslinks.com/current-issues/Population-and-Distribution-Flare-Horned-Markhor-Capra-falconeri-falconeri-Wagner-1839-District-Swat-Khyber-Pakhtunkhwa-Pakistan/20/3/408/html#IUCN--2015.-IUCN-red-list-of-threatened-species.-A-global-species-assessment.-IUCN--Gland--Switzerla"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8991600" cy="990600"/>
          </a:xfrm>
        </p:spPr>
        <p:txBody>
          <a:bodyPr>
            <a:noAutofit/>
          </a:bodyPr>
          <a:lstStyle/>
          <a:p>
            <a:r>
              <a:rPr lang="en-US" sz="2000" b="1" dirty="0"/>
              <a:t>AN ASSESSMENT OF REPRDUCTION AND KIDDING PATTERN OF ASTORE MARKHOR (</a:t>
            </a:r>
            <a:r>
              <a:rPr lang="en-US" sz="2000" b="1" i="1" dirty="0" err="1"/>
              <a:t>capera</a:t>
            </a:r>
            <a:r>
              <a:rPr lang="en-US" sz="2000" b="1" i="1" dirty="0"/>
              <a:t> falconeri falconeri</a:t>
            </a:r>
            <a:r>
              <a:rPr lang="en-US" sz="2000" b="1" dirty="0"/>
              <a:t>) IN GILGIT BALTISTAN</a:t>
            </a:r>
            <a:r>
              <a:rPr lang="en-US" sz="2800" dirty="0"/>
              <a:t/>
            </a:r>
            <a:br>
              <a:rPr lang="en-US" sz="2800" dirty="0"/>
            </a:br>
            <a:endParaRPr lang="en-US" sz="2800" dirty="0"/>
          </a:p>
        </p:txBody>
      </p:sp>
      <p:sp>
        <p:nvSpPr>
          <p:cNvPr id="3" name="Content Placeholder 2"/>
          <p:cNvSpPr>
            <a:spLocks noGrp="1"/>
          </p:cNvSpPr>
          <p:nvPr>
            <p:ph idx="1"/>
          </p:nvPr>
        </p:nvSpPr>
        <p:spPr>
          <a:xfrm>
            <a:off x="0" y="2514600"/>
            <a:ext cx="9144000" cy="4114800"/>
          </a:xfrm>
        </p:spPr>
        <p:txBody>
          <a:bodyPr>
            <a:noAutofit/>
          </a:bodyPr>
          <a:lstStyle/>
          <a:p>
            <a:pPr marL="0" indent="0" algn="ctr">
              <a:buNone/>
            </a:pPr>
            <a:r>
              <a:rPr lang="en-US" sz="1800" dirty="0" smtClean="0">
                <a:latin typeface="Times New Roman" panose="02020603050405020304" pitchFamily="18" charset="0"/>
                <a:cs typeface="Times New Roman" panose="02020603050405020304" pitchFamily="18" charset="0"/>
              </a:rPr>
              <a:t>Submitted By</a:t>
            </a:r>
            <a:endParaRPr lang="en-US" sz="1800" dirty="0">
              <a:latin typeface="Times New Roman" panose="02020603050405020304" pitchFamily="18" charset="0"/>
              <a:cs typeface="Times New Roman" panose="02020603050405020304" pitchFamily="18" charset="0"/>
            </a:endParaRPr>
          </a:p>
          <a:p>
            <a:pPr marL="0" indent="0" algn="ctr">
              <a:buNone/>
            </a:pPr>
            <a:r>
              <a:rPr lang="en-US" sz="1800" dirty="0">
                <a:latin typeface="Times New Roman" panose="02020603050405020304" pitchFamily="18" charset="0"/>
                <a:cs typeface="Times New Roman" panose="02020603050405020304" pitchFamily="18" charset="0"/>
              </a:rPr>
              <a:t>Israr Hussain</a:t>
            </a:r>
          </a:p>
          <a:p>
            <a:pPr marL="0" indent="0" algn="ctr">
              <a:buNone/>
            </a:pPr>
            <a:r>
              <a:rPr lang="en-US" sz="1800" dirty="0" err="1" smtClean="0">
                <a:latin typeface="Times New Roman" panose="02020603050405020304" pitchFamily="18" charset="0"/>
                <a:cs typeface="Times New Roman" panose="02020603050405020304" pitchFamily="18" charset="0"/>
              </a:rPr>
              <a:t>M.Phil</a:t>
            </a:r>
            <a:r>
              <a:rPr lang="en-US" sz="1800" dirty="0">
                <a:latin typeface="Times New Roman" panose="02020603050405020304" pitchFamily="18" charset="0"/>
                <a:cs typeface="Times New Roman" panose="02020603050405020304" pitchFamily="18" charset="0"/>
              </a:rPr>
              <a:t> </a:t>
            </a:r>
          </a:p>
          <a:p>
            <a:pPr marL="0" indent="0" algn="ctr">
              <a:buNone/>
            </a:pPr>
            <a:r>
              <a:rPr lang="en-US" sz="1800" dirty="0">
                <a:latin typeface="Times New Roman" panose="02020603050405020304" pitchFamily="18" charset="0"/>
                <a:cs typeface="Times New Roman" panose="02020603050405020304" pitchFamily="18" charset="0"/>
              </a:rPr>
              <a:t>Registration No.: 2019-KIU-7188</a:t>
            </a:r>
          </a:p>
          <a:p>
            <a:pPr marL="0" indent="0" algn="ctr">
              <a:buNone/>
            </a:pPr>
            <a:r>
              <a:rPr lang="en-US" sz="1800" dirty="0">
                <a:latin typeface="Times New Roman" panose="02020603050405020304" pitchFamily="18" charset="0"/>
                <a:cs typeface="Times New Roman" panose="02020603050405020304" pitchFamily="18" charset="0"/>
              </a:rPr>
              <a:t>Session (2019-2021)</a:t>
            </a:r>
          </a:p>
          <a:p>
            <a:pPr marL="0" indent="0" algn="ctr">
              <a:buNone/>
            </a:pPr>
            <a:r>
              <a:rPr lang="en-US" sz="1800" dirty="0" smtClean="0">
                <a:latin typeface="Times New Roman" panose="02020603050405020304" pitchFamily="18" charset="0"/>
                <a:cs typeface="Times New Roman" panose="02020603050405020304" pitchFamily="18" charset="0"/>
              </a:rPr>
              <a:t>Submitted To</a:t>
            </a:r>
            <a:r>
              <a:rPr lang="en-US" sz="1800" dirty="0">
                <a:latin typeface="Times New Roman" panose="02020603050405020304" pitchFamily="18" charset="0"/>
                <a:cs typeface="Times New Roman" panose="02020603050405020304" pitchFamily="18" charset="0"/>
              </a:rPr>
              <a:t> </a:t>
            </a:r>
          </a:p>
          <a:p>
            <a:pPr marL="0" indent="0" algn="ctr">
              <a:buNone/>
            </a:pPr>
            <a:r>
              <a:rPr lang="en-US" sz="1800" dirty="0">
                <a:latin typeface="Times New Roman" panose="02020603050405020304" pitchFamily="18" charset="0"/>
                <a:cs typeface="Times New Roman" panose="02020603050405020304" pitchFamily="18" charset="0"/>
              </a:rPr>
              <a:t>Dr. Muhammad Zafar Khan (Supervisor)</a:t>
            </a:r>
          </a:p>
          <a:p>
            <a:pPr marL="0" indent="0" algn="ctr">
              <a:buNone/>
            </a:pPr>
            <a:r>
              <a:rPr lang="en-US" sz="1800" dirty="0">
                <a:latin typeface="Times New Roman" panose="02020603050405020304" pitchFamily="18" charset="0"/>
                <a:cs typeface="Times New Roman" panose="02020603050405020304" pitchFamily="18" charset="0"/>
              </a:rPr>
              <a:t>Karakoram International University Gilgit</a:t>
            </a:r>
          </a:p>
          <a:p>
            <a:pPr marL="0" indent="0" algn="ctr">
              <a:buNone/>
            </a:pPr>
            <a:r>
              <a:rPr lang="en-US" sz="1800" dirty="0">
                <a:latin typeface="Times New Roman" panose="02020603050405020304" pitchFamily="18" charset="0"/>
                <a:cs typeface="Times New Roman" panose="02020603050405020304" pitchFamily="18" charset="0"/>
              </a:rPr>
              <a:t>Dr. ­­­­­­Saeed Abbas (Co-Supervisor)</a:t>
            </a:r>
          </a:p>
          <a:p>
            <a:pPr marL="0" indent="0" algn="ctr">
              <a:buNone/>
            </a:pPr>
            <a:r>
              <a:rPr lang="en-US" sz="1800" dirty="0">
                <a:latin typeface="Times New Roman" panose="02020603050405020304" pitchFamily="18" charset="0"/>
                <a:cs typeface="Times New Roman" panose="02020603050405020304" pitchFamily="18" charset="0"/>
              </a:rPr>
              <a:t>International Union for the Conservation of Nature Pakistan</a:t>
            </a:r>
          </a:p>
          <a:p>
            <a:pPr marL="0" indent="0" algn="ctr">
              <a:buNone/>
            </a:pPr>
            <a:r>
              <a:rPr lang="en-US" sz="1800" dirty="0" smtClean="0">
                <a:latin typeface="Times New Roman" panose="02020603050405020304" pitchFamily="18" charset="0"/>
                <a:cs typeface="Times New Roman" panose="02020603050405020304" pitchFamily="18" charset="0"/>
              </a:rPr>
              <a:t>__________________________________________________________________</a:t>
            </a:r>
            <a:endParaRPr lang="en-US" sz="1800" dirty="0">
              <a:latin typeface="Times New Roman" panose="02020603050405020304" pitchFamily="18" charset="0"/>
              <a:cs typeface="Times New Roman" panose="02020603050405020304" pitchFamily="18" charset="0"/>
            </a:endParaRPr>
          </a:p>
          <a:p>
            <a:pPr marL="0" indent="0" algn="ctr">
              <a:buNone/>
            </a:pPr>
            <a:r>
              <a:rPr lang="en-US" sz="1800" dirty="0">
                <a:latin typeface="Times New Roman" panose="02020603050405020304" pitchFamily="18" charset="0"/>
                <a:cs typeface="Times New Roman" panose="02020603050405020304" pitchFamily="18" charset="0"/>
              </a:rPr>
              <a:t>Department of Environmental Science Karakoram International University Gilgit-Baltistan, Pakistan</a:t>
            </a:r>
          </a:p>
          <a:p>
            <a:endParaRPr lang="en-US" sz="1800" dirty="0">
              <a:latin typeface="Times New Roman" panose="02020603050405020304" pitchFamily="18" charset="0"/>
              <a:cs typeface="Times New Roman" panose="02020603050405020304" pitchFamily="18" charset="0"/>
            </a:endParaRPr>
          </a:p>
        </p:txBody>
      </p:sp>
      <p:pic>
        <p:nvPicPr>
          <p:cNvPr id="5" name="Picture 4" descr="C:\Users\BENISH\Pictures\images.jpg"/>
          <p:cNvPicPr/>
          <p:nvPr/>
        </p:nvPicPr>
        <p:blipFill>
          <a:blip r:embed="rId2"/>
          <a:srcRect/>
          <a:stretch>
            <a:fillRect/>
          </a:stretch>
        </p:blipFill>
        <p:spPr bwMode="auto">
          <a:xfrm>
            <a:off x="3962400" y="76200"/>
            <a:ext cx="1371600" cy="1205865"/>
          </a:xfrm>
          <a:prstGeom prst="rect">
            <a:avLst/>
          </a:prstGeom>
          <a:noFill/>
          <a:ln w="9525">
            <a:noFill/>
            <a:miter lim="800000"/>
            <a:headEnd/>
            <a:tailEnd/>
          </a:ln>
        </p:spPr>
      </p:pic>
    </p:spTree>
    <p:extLst>
      <p:ext uri="{BB962C8B-B14F-4D97-AF65-F5344CB8AC3E}">
        <p14:creationId xmlns:p14="http://schemas.microsoft.com/office/powerpoint/2010/main" val="2370727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800" b="1" dirty="0">
                <a:latin typeface="Times New Roman" panose="02020603050405020304" pitchFamily="18" charset="0"/>
                <a:cs typeface="Times New Roman" panose="02020603050405020304" pitchFamily="18" charset="0"/>
              </a:rPr>
              <a:t>Significance of the Study</a:t>
            </a:r>
            <a:r>
              <a:rPr lang="en-US" b="1" dirty="0"/>
              <a:t/>
            </a:r>
            <a:br>
              <a:rPr lang="en-US" b="1" dirty="0"/>
            </a:br>
            <a:endParaRPr lang="en-US" dirty="0"/>
          </a:p>
        </p:txBody>
      </p:sp>
      <p:sp>
        <p:nvSpPr>
          <p:cNvPr id="3" name="Rectangle 2"/>
          <p:cNvSpPr/>
          <p:nvPr/>
        </p:nvSpPr>
        <p:spPr>
          <a:xfrm>
            <a:off x="304800" y="1295400"/>
            <a:ext cx="8686800" cy="3046988"/>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 study will explore useful information about breeding populations of Astore markhor including distribution of kidding populations, reproductive rates, survival of kids, </a:t>
            </a:r>
            <a:r>
              <a:rPr lang="en-US" sz="2400" dirty="0" err="1">
                <a:latin typeface="Times New Roman" panose="02020603050405020304" pitchFamily="18" charset="0"/>
                <a:cs typeface="Times New Roman" panose="02020603050405020304" pitchFamily="18" charset="0"/>
              </a:rPr>
              <a:t>etc</a:t>
            </a:r>
            <a:r>
              <a:rPr lang="en-US" sz="2400" dirty="0">
                <a:latin typeface="Times New Roman" panose="02020603050405020304" pitchFamily="18" charset="0"/>
                <a:cs typeface="Times New Roman" panose="02020603050405020304" pitchFamily="18" charset="0"/>
              </a:rPr>
              <a:t>, which is quite useful to understand the overall population dynamics of Astore markhor in GB. </a:t>
            </a: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the long run it will be helpful for wildlife managers to prioritize their conservation actions across different areas of markhor distribution and future recommendations for trophy hunting allocations.</a:t>
            </a:r>
          </a:p>
        </p:txBody>
      </p:sp>
    </p:spTree>
    <p:extLst>
      <p:ext uri="{BB962C8B-B14F-4D97-AF65-F5344CB8AC3E}">
        <p14:creationId xmlns:p14="http://schemas.microsoft.com/office/powerpoint/2010/main" val="2378291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800" b="1" dirty="0">
                <a:latin typeface="Times New Roman" panose="02020603050405020304" pitchFamily="18" charset="0"/>
                <a:cs typeface="Times New Roman" panose="02020603050405020304" pitchFamily="18" charset="0"/>
              </a:rPr>
              <a:t>Justification of the study</a:t>
            </a:r>
            <a:r>
              <a:rPr lang="en-US" b="1" dirty="0"/>
              <a:t/>
            </a:r>
            <a:br>
              <a:rPr lang="en-US" b="1" dirty="0"/>
            </a:br>
            <a:endParaRPr lang="en-US" dirty="0"/>
          </a:p>
        </p:txBody>
      </p:sp>
      <p:sp>
        <p:nvSpPr>
          <p:cNvPr id="3" name="Rectangle 2"/>
          <p:cNvSpPr/>
          <p:nvPr/>
        </p:nvSpPr>
        <p:spPr>
          <a:xfrm>
            <a:off x="0" y="1143000"/>
            <a:ext cx="9144000" cy="2677656"/>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 present study proposed, because knowledge is very limited on population dynamics of Astore markhor. In the light of available literature it would a </a:t>
            </a:r>
            <a:r>
              <a:rPr lang="en-US" sz="2400" dirty="0" err="1">
                <a:latin typeface="Times New Roman" panose="02020603050405020304" pitchFamily="18" charset="0"/>
                <a:cs typeface="Times New Roman" panose="02020603050405020304" pitchFamily="18" charset="0"/>
              </a:rPr>
              <a:t>firt</a:t>
            </a:r>
            <a:r>
              <a:rPr lang="en-US" sz="2400" dirty="0">
                <a:latin typeface="Times New Roman" panose="02020603050405020304" pitchFamily="18" charset="0"/>
                <a:cs typeface="Times New Roman" panose="02020603050405020304" pitchFamily="18" charset="0"/>
              </a:rPr>
              <a:t> dedicated attempt to understand the kidding pattern of Astore markhor in GB. The results of this study could be useful to rectify the situation of management, especially after presentation of its results to the stakeholders’ i.e. Governmental departments, NGOs and local communities.</a:t>
            </a:r>
          </a:p>
        </p:txBody>
      </p:sp>
    </p:spTree>
    <p:extLst>
      <p:ext uri="{BB962C8B-B14F-4D97-AF65-F5344CB8AC3E}">
        <p14:creationId xmlns:p14="http://schemas.microsoft.com/office/powerpoint/2010/main" val="1495213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b="1" dirty="0" smtClean="0"/>
              <a:t>Material And Methods</a:t>
            </a:r>
            <a:endParaRPr lang="en-US" sz="2800" b="1" dirty="0"/>
          </a:p>
        </p:txBody>
      </p:sp>
      <p:sp>
        <p:nvSpPr>
          <p:cNvPr id="3" name="Rectangle 2"/>
          <p:cNvSpPr/>
          <p:nvPr/>
        </p:nvSpPr>
        <p:spPr>
          <a:xfrm>
            <a:off x="152400" y="1295400"/>
            <a:ext cx="8762999" cy="9787295"/>
          </a:xfrm>
          <a:prstGeom prst="rect">
            <a:avLst/>
          </a:prstGeom>
        </p:spPr>
        <p:txBody>
          <a:bodyPr wrap="square">
            <a:spAutoFit/>
          </a:bodyPr>
          <a:lstStyle/>
          <a:p>
            <a:r>
              <a:rPr lang="en-US" dirty="0"/>
              <a:t>Study </a:t>
            </a:r>
            <a:r>
              <a:rPr lang="en-US" dirty="0" smtClean="0"/>
              <a:t>Area:</a:t>
            </a:r>
          </a:p>
          <a:p>
            <a:r>
              <a:rPr lang="en-US" dirty="0"/>
              <a:t>GB (71-75 o N; 32-37° E; 70,332°, 72,971 km²) consists of towering snow-covered mountains, deep gorges and narrow valleys. The fast running streams ultimately drain into the River Indus. The Karakorum, Hindu Kush and Himalaya ranges knot in the center of GB and diverge in different directions. The Karakorum and Hindu Kush have northwestern and southwestern orientations, respectively. The east-west oriented Himalayas occupy southern parts of GB. </a:t>
            </a:r>
            <a:r>
              <a:rPr lang="en-US" dirty="0" smtClean="0"/>
              <a:t>The </a:t>
            </a:r>
            <a:r>
              <a:rPr lang="en-US" dirty="0"/>
              <a:t>Himalayas receive more liberal precipitation during the summer and winter monsoon (mean annual precipitation = 180 cm). They are therefore greener, supporting Himalayan dry temperate mountain forest, sub-alpine and alpine forest (Champion </a:t>
            </a:r>
            <a:r>
              <a:rPr lang="en-US" i="1" dirty="0"/>
              <a:t>et al</a:t>
            </a:r>
            <a:r>
              <a:rPr lang="en-US" dirty="0"/>
              <a:t>., 1965). </a:t>
            </a:r>
            <a:endParaRPr lang="en-US" dirty="0" smtClean="0"/>
          </a:p>
          <a:p>
            <a:r>
              <a:rPr lang="en-US" dirty="0" smtClean="0"/>
              <a:t>Northern </a:t>
            </a:r>
            <a:r>
              <a:rPr lang="en-US" dirty="0"/>
              <a:t>parts (Karakorum and Hindu Kush) have scanty summer rains, thinner vegetation and greater wind and water erosion. Climatically, GB falls in temperate zone.  Winter temperatures remain below freezing for most of the year. The human population (0.7 million) is concentrated in major towns along streams. Small human settlements, groups of family houses and nomadic camps are scattered throughout GB (</a:t>
            </a:r>
            <a:r>
              <a:rPr lang="en-US" dirty="0" err="1"/>
              <a:t>Fakhar</a:t>
            </a:r>
            <a:r>
              <a:rPr lang="en-US" dirty="0"/>
              <a:t>-</a:t>
            </a:r>
            <a:r>
              <a:rPr lang="en-US" dirty="0" err="1"/>
              <a:t>i</a:t>
            </a:r>
            <a:r>
              <a:rPr lang="en-US" dirty="0"/>
              <a:t>-Abbas </a:t>
            </a:r>
            <a:r>
              <a:rPr lang="en-US" i="1" dirty="0"/>
              <a:t>et al</a:t>
            </a:r>
            <a:r>
              <a:rPr lang="en-US" dirty="0"/>
              <a:t>., 2015).</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89442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828800"/>
          </a:xfrm>
        </p:spPr>
        <p:txBody>
          <a:bodyPr>
            <a:noAutofit/>
          </a:bodyPr>
          <a:lstStyle/>
          <a:p>
            <a:pPr algn="l"/>
            <a:r>
              <a:rPr lang="en-US" sz="2400" dirty="0">
                <a:latin typeface="Times New Roman" panose="02020603050405020304" pitchFamily="18" charset="0"/>
                <a:cs typeface="Times New Roman" panose="02020603050405020304" pitchFamily="18" charset="0"/>
              </a:rPr>
              <a:t>Historically markhor are distributed in many areas of Gilgit Baltistan including Astore, Skardu, Gilgit, Ghizer, Diamer (Figure 1). The present survey will be conduct in four Districts of Gilgit Baltistan, namely; Astore, Gilgit, </a:t>
            </a:r>
            <a:r>
              <a:rPr lang="en-US" sz="2400" dirty="0" err="1">
                <a:latin typeface="Times New Roman" panose="02020603050405020304" pitchFamily="18" charset="0"/>
                <a:cs typeface="Times New Roman" panose="02020603050405020304" pitchFamily="18" charset="0"/>
              </a:rPr>
              <a:t>Diamar</a:t>
            </a:r>
            <a:r>
              <a:rPr lang="en-US" sz="2400" dirty="0">
                <a:latin typeface="Times New Roman" panose="02020603050405020304" pitchFamily="18" charset="0"/>
                <a:cs typeface="Times New Roman" panose="02020603050405020304" pitchFamily="18" charset="0"/>
              </a:rPr>
              <a:t> and Nagar).</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pic>
        <p:nvPicPr>
          <p:cNvPr id="4" name="Content Placeholder 4" descr="Annotation 2019-10-17 141317.png">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o="urn:schemas-microsoft-com:office:office" xmlns:v="urn:schemas-microsoft-com:vml" xmlns:w10="urn:schemas-microsoft-com:office:word" xmlns:w="http://schemas.openxmlformats.org/wordprocessingml/2006/main" xmlns:a16="http://schemas.microsoft.com/office/drawing/2014/main" xmlns="" xmlns:lc="http://schemas.openxmlformats.org/drawingml/2006/lockedCanvas" id="{7B885CD0-1BBE-4727-BD18-4332B36ABB4F}"/>
              </a:ext>
            </a:extLst>
          </p:cNvPr>
          <p:cNvPicPr>
            <a:picLocks noGrp="1"/>
          </p:cNvPicPr>
          <p:nvPr>
            <p:ph idx="1"/>
          </p:nvPr>
        </p:nvPicPr>
        <p:blipFill>
          <a:blip r:embed="rId2" cstate="print"/>
          <a:stretch>
            <a:fillRect/>
          </a:stretch>
        </p:blipFill>
        <p:spPr>
          <a:xfrm>
            <a:off x="152400" y="2057400"/>
            <a:ext cx="8839200" cy="46482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093304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2800" b="1" dirty="0" smtClean="0">
                <a:latin typeface="Times New Roman" panose="02020603050405020304" pitchFamily="18" charset="0"/>
                <a:cs typeface="Times New Roman" panose="02020603050405020304" pitchFamily="18" charset="0"/>
              </a:rPr>
              <a:t>Methodology</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62000"/>
            <a:ext cx="9144000" cy="6019800"/>
          </a:xfrm>
        </p:spPr>
        <p:txBody>
          <a:bodyPr>
            <a:normAutofit fontScale="47500" lnSpcReduction="20000"/>
          </a:bodyPr>
          <a:lstStyle/>
          <a:p>
            <a:pPr algn="just"/>
            <a:r>
              <a:rPr lang="en-US" sz="5100" dirty="0">
                <a:latin typeface="Times New Roman" panose="02020603050405020304" pitchFamily="18" charset="0"/>
                <a:cs typeface="Times New Roman" panose="02020603050405020304" pitchFamily="18" charset="0"/>
              </a:rPr>
              <a:t> The method is considered one of the reliable techniques worldwide for studying ungulate ungulates populations (</a:t>
            </a:r>
            <a:r>
              <a:rPr lang="en-US" sz="5100" dirty="0" err="1">
                <a:latin typeface="Times New Roman" panose="02020603050405020304" pitchFamily="18" charset="0"/>
                <a:cs typeface="Times New Roman" panose="02020603050405020304" pitchFamily="18" charset="0"/>
              </a:rPr>
              <a:t>Kulbhushansingh</a:t>
            </a:r>
            <a:r>
              <a:rPr lang="en-US" sz="5100" dirty="0">
                <a:latin typeface="Times New Roman" panose="02020603050405020304" pitchFamily="18" charset="0"/>
                <a:cs typeface="Times New Roman" panose="02020603050405020304" pitchFamily="18" charset="0"/>
              </a:rPr>
              <a:t> </a:t>
            </a:r>
            <a:r>
              <a:rPr lang="en-US" sz="5100" i="1" dirty="0">
                <a:latin typeface="Times New Roman" panose="02020603050405020304" pitchFamily="18" charset="0"/>
                <a:cs typeface="Times New Roman" panose="02020603050405020304" pitchFamily="18" charset="0"/>
              </a:rPr>
              <a:t>et al</a:t>
            </a:r>
            <a:r>
              <a:rPr lang="en-US" sz="5100" dirty="0">
                <a:latin typeface="Times New Roman" panose="02020603050405020304" pitchFamily="18" charset="0"/>
                <a:cs typeface="Times New Roman" panose="02020603050405020304" pitchFamily="18" charset="0"/>
              </a:rPr>
              <a:t>., 2012). </a:t>
            </a:r>
          </a:p>
          <a:p>
            <a:pPr algn="just"/>
            <a:r>
              <a:rPr lang="en-US" sz="5100" dirty="0">
                <a:latin typeface="Times New Roman" panose="02020603050405020304" pitchFamily="18" charset="0"/>
                <a:cs typeface="Times New Roman" panose="02020603050405020304" pitchFamily="18" charset="0"/>
              </a:rPr>
              <a:t>The double-observer survey method uses the robust frame-work of mark–recapture theory to estimate population size (</a:t>
            </a:r>
            <a:r>
              <a:rPr lang="en-US" sz="5100" dirty="0" err="1">
                <a:latin typeface="Times New Roman" panose="02020603050405020304" pitchFamily="18" charset="0"/>
                <a:cs typeface="Times New Roman" panose="02020603050405020304" pitchFamily="18" charset="0"/>
              </a:rPr>
              <a:t>Caughley</a:t>
            </a:r>
            <a:r>
              <a:rPr lang="en-US" sz="5100" dirty="0">
                <a:latin typeface="Times New Roman" panose="02020603050405020304" pitchFamily="18" charset="0"/>
                <a:cs typeface="Times New Roman" panose="02020603050405020304" pitchFamily="18" charset="0"/>
              </a:rPr>
              <a:t>, 1974). </a:t>
            </a:r>
          </a:p>
          <a:p>
            <a:pPr algn="just"/>
            <a:r>
              <a:rPr lang="en-US" sz="5100" dirty="0">
                <a:latin typeface="Times New Roman" panose="02020603050405020304" pitchFamily="18" charset="0"/>
                <a:cs typeface="Times New Roman" panose="02020603050405020304" pitchFamily="18" charset="0"/>
              </a:rPr>
              <a:t>We divided survey team members into two groups (observer A and observer B).  They will be asked to maintain the temporal distance throughout the survey without giving cue each other and 30 minutes of temporal separation will ensured between the observers. Both observers will use the binocular after covering the distance of the 100m to scan the whole area thoroughly, moving through the predetermined trails without indication for each other. During the survey if observer “B” finds the observer “A”, he will pause until the observer “A” disappears. We will use the GPS for the coordinates of the herd’s location, binoculars and spotting scope for observation of herds. We wrote the finding on survey sheet, at the end of the day, both observers will compare their data either they observed the same herds or different herds to avoid double counting. </a:t>
            </a:r>
          </a:p>
          <a:p>
            <a:endParaRPr lang="en-US" dirty="0"/>
          </a:p>
          <a:p>
            <a:endParaRPr lang="en-US" dirty="0"/>
          </a:p>
        </p:txBody>
      </p:sp>
    </p:spTree>
    <p:extLst>
      <p:ext uri="{BB962C8B-B14F-4D97-AF65-F5344CB8AC3E}">
        <p14:creationId xmlns:p14="http://schemas.microsoft.com/office/powerpoint/2010/main" val="1506054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92A32E-5DD5-4CAD-9806-6EC110B39D93}" type="slidenum">
              <a:rPr lang="en-US" smtClean="0"/>
              <a:pPr/>
              <a:t>15</a:t>
            </a:fld>
            <a:endParaRPr lang="en-US" dirty="0"/>
          </a:p>
        </p:txBody>
      </p:sp>
      <p:pic>
        <p:nvPicPr>
          <p:cNvPr id="5" name="Picture 1"/>
          <p:cNvPicPr>
            <a:picLocks noGrp="1" noChangeAspect="1" noChangeArrowheads="1"/>
          </p:cNvPicPr>
          <p:nvPr>
            <p:ph idx="1"/>
          </p:nvPr>
        </p:nvPicPr>
        <p:blipFill>
          <a:blip r:embed="rId2" cstate="print">
            <a:clrChange>
              <a:clrFrom>
                <a:srgbClr val="FFFFFF"/>
              </a:clrFrom>
              <a:clrTo>
                <a:srgbClr val="FFFFFF">
                  <a:alpha val="0"/>
                </a:srgbClr>
              </a:clrTo>
            </a:clrChange>
          </a:blip>
          <a:srcRect/>
          <a:stretch>
            <a:fillRect/>
          </a:stretch>
        </p:blipFill>
        <p:spPr bwMode="auto">
          <a:xfrm>
            <a:off x="475994" y="2075790"/>
            <a:ext cx="3509649" cy="1094225"/>
          </a:xfrm>
          <a:prstGeom prst="rect">
            <a:avLst/>
          </a:prstGeom>
          <a:noFill/>
        </p:spPr>
      </p:pic>
      <p:pic>
        <p:nvPicPr>
          <p:cNvPr id="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66800" y="3170015"/>
            <a:ext cx="1752600" cy="886169"/>
          </a:xfrm>
          <a:prstGeom prst="rect">
            <a:avLst/>
          </a:prstGeom>
          <a:noFill/>
        </p:spPr>
      </p:pic>
      <p:pic>
        <p:nvPicPr>
          <p:cNvPr id="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57200" y="4191000"/>
            <a:ext cx="3528443" cy="1121108"/>
          </a:xfrm>
          <a:prstGeom prst="rect">
            <a:avLst/>
          </a:prstGeom>
          <a:noFill/>
        </p:spPr>
      </p:pic>
      <p:sp>
        <p:nvSpPr>
          <p:cNvPr id="8" name="Rectangle 7"/>
          <p:cNvSpPr/>
          <p:nvPr/>
        </p:nvSpPr>
        <p:spPr>
          <a:xfrm>
            <a:off x="4545106" y="2851103"/>
            <a:ext cx="4572000" cy="3354765"/>
          </a:xfrm>
          <a:prstGeom prst="rect">
            <a:avLst/>
          </a:prstGeom>
        </p:spPr>
        <p:txBody>
          <a:bodyPr wrap="square">
            <a:spAutoFit/>
          </a:bodyPr>
          <a:lstStyle/>
          <a:p>
            <a:r>
              <a:rPr lang="en-US" sz="2000" b="1" dirty="0">
                <a:solidFill>
                  <a:schemeClr val="bg2">
                    <a:lumMod val="25000"/>
                  </a:schemeClr>
                </a:solidFill>
                <a:latin typeface="Abadi"/>
              </a:rPr>
              <a:t>Where: </a:t>
            </a:r>
          </a:p>
          <a:p>
            <a:r>
              <a:rPr lang="en-US" sz="2400" b="1" dirty="0">
                <a:solidFill>
                  <a:schemeClr val="bg2">
                    <a:lumMod val="25000"/>
                  </a:schemeClr>
                </a:solidFill>
                <a:latin typeface="Times New Roman" panose="02020603050405020304" pitchFamily="18" charset="0"/>
                <a:cs typeface="Times New Roman" panose="02020603050405020304" pitchFamily="18" charset="0"/>
              </a:rPr>
              <a:t>B= Number of groups seen by both observers</a:t>
            </a:r>
          </a:p>
          <a:p>
            <a:r>
              <a:rPr lang="en-US" sz="2400" b="1" dirty="0">
                <a:solidFill>
                  <a:schemeClr val="bg2">
                    <a:lumMod val="25000"/>
                  </a:schemeClr>
                </a:solidFill>
                <a:latin typeface="Times New Roman" panose="02020603050405020304" pitchFamily="18" charset="0"/>
                <a:cs typeface="Times New Roman" panose="02020603050405020304" pitchFamily="18" charset="0"/>
              </a:rPr>
              <a:t>S</a:t>
            </a:r>
            <a:r>
              <a:rPr lang="en-US" sz="2400" b="1" baseline="-25000" dirty="0">
                <a:solidFill>
                  <a:schemeClr val="bg2">
                    <a:lumMod val="25000"/>
                  </a:schemeClr>
                </a:solidFill>
                <a:latin typeface="Times New Roman" panose="02020603050405020304" pitchFamily="18" charset="0"/>
                <a:cs typeface="Times New Roman" panose="02020603050405020304" pitchFamily="18" charset="0"/>
              </a:rPr>
              <a:t>1</a:t>
            </a:r>
            <a:r>
              <a:rPr lang="en-US" sz="2400" b="1" dirty="0">
                <a:solidFill>
                  <a:schemeClr val="bg2">
                    <a:lumMod val="25000"/>
                  </a:schemeClr>
                </a:solidFill>
                <a:latin typeface="Times New Roman" panose="02020603050405020304" pitchFamily="18" charset="0"/>
                <a:cs typeface="Times New Roman" panose="02020603050405020304" pitchFamily="18" charset="0"/>
              </a:rPr>
              <a:t>= Groups seen by observer first</a:t>
            </a:r>
          </a:p>
          <a:p>
            <a:r>
              <a:rPr lang="en-US" sz="2400" b="1" dirty="0">
                <a:solidFill>
                  <a:schemeClr val="bg2">
                    <a:lumMod val="25000"/>
                  </a:schemeClr>
                </a:solidFill>
                <a:latin typeface="Times New Roman" panose="02020603050405020304" pitchFamily="18" charset="0"/>
                <a:cs typeface="Times New Roman" panose="02020603050405020304" pitchFamily="18" charset="0"/>
              </a:rPr>
              <a:t>S</a:t>
            </a:r>
            <a:r>
              <a:rPr lang="en-US" sz="2400" b="1" baseline="-25000" dirty="0">
                <a:solidFill>
                  <a:schemeClr val="bg2">
                    <a:lumMod val="25000"/>
                  </a:schemeClr>
                </a:solidFill>
                <a:latin typeface="Times New Roman" panose="02020603050405020304" pitchFamily="18" charset="0"/>
                <a:cs typeface="Times New Roman" panose="02020603050405020304" pitchFamily="18" charset="0"/>
              </a:rPr>
              <a:t>2</a:t>
            </a:r>
            <a:r>
              <a:rPr lang="en-US" sz="2400" b="1" dirty="0">
                <a:solidFill>
                  <a:schemeClr val="bg2">
                    <a:lumMod val="25000"/>
                  </a:schemeClr>
                </a:solidFill>
                <a:latin typeface="Times New Roman" panose="02020603050405020304" pitchFamily="18" charset="0"/>
                <a:cs typeface="Times New Roman" panose="02020603050405020304" pitchFamily="18" charset="0"/>
              </a:rPr>
              <a:t>= Groups seen by observer second</a:t>
            </a:r>
          </a:p>
          <a:p>
            <a:r>
              <a:rPr lang="en-US" sz="2400" b="1" dirty="0">
                <a:solidFill>
                  <a:schemeClr val="bg2">
                    <a:lumMod val="25000"/>
                  </a:schemeClr>
                </a:solidFill>
                <a:latin typeface="Times New Roman" panose="02020603050405020304" pitchFamily="18" charset="0"/>
                <a:cs typeface="Times New Roman" panose="02020603050405020304" pitchFamily="18" charset="0"/>
              </a:rPr>
              <a:t>Ĝ= Estimated number of groups</a:t>
            </a:r>
          </a:p>
          <a:p>
            <a:r>
              <a:rPr lang="en-US" sz="2400" b="1" dirty="0">
                <a:solidFill>
                  <a:schemeClr val="bg2">
                    <a:lumMod val="25000"/>
                  </a:schemeClr>
                </a:solidFill>
                <a:latin typeface="Times New Roman" panose="02020603050405020304" pitchFamily="18" charset="0"/>
                <a:cs typeface="Times New Roman" panose="02020603050405020304" pitchFamily="18" charset="0"/>
              </a:rPr>
              <a:t>Û= Mean Group size</a:t>
            </a:r>
          </a:p>
          <a:p>
            <a:r>
              <a:rPr lang="en-US" sz="2400" b="1" dirty="0">
                <a:solidFill>
                  <a:schemeClr val="bg2">
                    <a:lumMod val="25000"/>
                  </a:schemeClr>
                </a:solidFill>
                <a:latin typeface="Times New Roman" panose="02020603050405020304" pitchFamily="18" charset="0"/>
                <a:cs typeface="Times New Roman" panose="02020603050405020304" pitchFamily="18" charset="0"/>
              </a:rPr>
              <a:t>N= Estimated population</a:t>
            </a:r>
          </a:p>
        </p:txBody>
      </p:sp>
      <p:sp>
        <p:nvSpPr>
          <p:cNvPr id="2" name="Rectangle 1">
            <a:extLst>
              <a:ext uri="{FF2B5EF4-FFF2-40B4-BE49-F238E27FC236}">
                <a16:creationId xmlns="" xmlns:a16="http://schemas.microsoft.com/office/drawing/2014/main" id="{27BE7861-8E49-438E-8FF1-6286BEBFC722}"/>
              </a:ext>
            </a:extLst>
          </p:cNvPr>
          <p:cNvSpPr/>
          <p:nvPr/>
        </p:nvSpPr>
        <p:spPr>
          <a:xfrm>
            <a:off x="304800" y="762000"/>
            <a:ext cx="8839200" cy="1015663"/>
          </a:xfrm>
          <a:prstGeom prst="rect">
            <a:avLst/>
          </a:prstGeom>
        </p:spPr>
        <p:txBody>
          <a:bodyPr wrap="square">
            <a:spAutoFit/>
          </a:bodyPr>
          <a:lstStyle/>
          <a:p>
            <a:r>
              <a:rPr lang="en-US" sz="2000" b="1" dirty="0">
                <a:solidFill>
                  <a:schemeClr val="bg2">
                    <a:lumMod val="25000"/>
                  </a:schemeClr>
                </a:solidFill>
                <a:latin typeface="Times New Roman" panose="02020603050405020304" pitchFamily="18" charset="0"/>
                <a:cs typeface="Times New Roman" panose="02020603050405020304" pitchFamily="18" charset="0"/>
              </a:rPr>
              <a:t>Population will be estimated by using Capture Mark- Recapture Method in (Specific MS Excel-2013 formats) based on the formulas (Forsyth and Hickling, 1997).</a:t>
            </a:r>
          </a:p>
        </p:txBody>
      </p:sp>
      <p:sp>
        <p:nvSpPr>
          <p:cNvPr id="10" name="Title 1">
            <a:extLst>
              <a:ext uri="{FF2B5EF4-FFF2-40B4-BE49-F238E27FC236}">
                <a16:creationId xmlns="" xmlns:a16="http://schemas.microsoft.com/office/drawing/2014/main" id="{23888592-7504-49D3-BCF6-473F9BD05CE8}"/>
              </a:ext>
            </a:extLst>
          </p:cNvPr>
          <p:cNvSpPr>
            <a:spLocks noGrp="1"/>
          </p:cNvSpPr>
          <p:nvPr>
            <p:ph type="title"/>
          </p:nvPr>
        </p:nvSpPr>
        <p:spPr>
          <a:xfrm>
            <a:off x="77611" y="152400"/>
            <a:ext cx="3773091" cy="646332"/>
          </a:xfrm>
        </p:spPr>
        <p:txBody>
          <a:bodyPr>
            <a:normAutofit/>
          </a:bodyPr>
          <a:lstStyle/>
          <a:p>
            <a:pPr>
              <a:buFont typeface="Wingdings" pitchFamily="2" charset="2"/>
              <a:buChar char="q"/>
            </a:pPr>
            <a:r>
              <a:rPr lang="en-US" sz="2400" b="1" dirty="0">
                <a:latin typeface="Abadi"/>
              </a:rPr>
              <a:t> </a:t>
            </a:r>
            <a:r>
              <a:rPr lang="en-US" sz="2400" b="1" dirty="0">
                <a:solidFill>
                  <a:schemeClr val="tx1"/>
                </a:solidFill>
                <a:latin typeface="Abadi"/>
              </a:rPr>
              <a:t>Analytical Approach</a:t>
            </a:r>
            <a:endParaRPr lang="en-US" dirty="0"/>
          </a:p>
        </p:txBody>
      </p:sp>
    </p:spTree>
    <p:extLst>
      <p:ext uri="{BB962C8B-B14F-4D97-AF65-F5344CB8AC3E}">
        <p14:creationId xmlns:p14="http://schemas.microsoft.com/office/powerpoint/2010/main" val="3442978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76200"/>
            <a:ext cx="4421188" cy="715962"/>
          </a:xfrm>
        </p:spPr>
        <p:style>
          <a:lnRef idx="2">
            <a:schemeClr val="dk1"/>
          </a:lnRef>
          <a:fillRef idx="1">
            <a:schemeClr val="lt1"/>
          </a:fillRef>
          <a:effectRef idx="0">
            <a:schemeClr val="dk1"/>
          </a:effectRef>
          <a:fontRef idx="minor">
            <a:schemeClr val="dk1"/>
          </a:fontRef>
        </p:style>
        <p:txBody>
          <a:bodyPr/>
          <a:lstStyle/>
          <a:p>
            <a:r>
              <a:rPr lang="en-US" dirty="0" smtClean="0"/>
              <a:t>Statistical Analysis</a:t>
            </a:r>
            <a:endParaRPr lang="en-US" dirty="0"/>
          </a:p>
        </p:txBody>
      </p:sp>
      <p:sp>
        <p:nvSpPr>
          <p:cNvPr id="4" name="Content Placeholder 3"/>
          <p:cNvSpPr>
            <a:spLocks noGrp="1"/>
          </p:cNvSpPr>
          <p:nvPr>
            <p:ph sz="half" idx="2"/>
          </p:nvPr>
        </p:nvSpPr>
        <p:spPr>
          <a:xfrm>
            <a:off x="0" y="838200"/>
            <a:ext cx="4572000" cy="6019800"/>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pPr algn="just"/>
            <a:r>
              <a:rPr lang="en-US" dirty="0"/>
              <a:t>The data will be analyzed through descriptive statistics, presented in graphs and tables, the data analysis in SPSS (statistical Package for Social Sciences), T test were used to compute ratios among different sex and age classes. While, Variance test and Standard deviation also apply for determine variation, also find Frequency distribution for all population (Female, Male, and Kids etc.) as well as determine relationship between Reproduction and Kids and compered ratio among sites of different districts. Geographical Information system (GIS) will be incorporated in the research for better results.</a:t>
            </a:r>
          </a:p>
          <a:p>
            <a:endParaRPr lang="en-US" dirty="0"/>
          </a:p>
        </p:txBody>
      </p:sp>
      <p:sp>
        <p:nvSpPr>
          <p:cNvPr id="5" name="Text Placeholder 4"/>
          <p:cNvSpPr>
            <a:spLocks noGrp="1"/>
          </p:cNvSpPr>
          <p:nvPr>
            <p:ph type="body" sz="quarter" idx="3"/>
          </p:nvPr>
        </p:nvSpPr>
        <p:spPr>
          <a:xfrm>
            <a:off x="4495800" y="76200"/>
            <a:ext cx="4648200" cy="715962"/>
          </a:xfrm>
        </p:spPr>
        <p:style>
          <a:lnRef idx="2">
            <a:schemeClr val="dk1"/>
          </a:lnRef>
          <a:fillRef idx="1">
            <a:schemeClr val="lt1"/>
          </a:fillRef>
          <a:effectRef idx="0">
            <a:schemeClr val="dk1"/>
          </a:effectRef>
          <a:fontRef idx="minor">
            <a:schemeClr val="dk1"/>
          </a:fontRef>
        </p:style>
        <p:txBody>
          <a:bodyPr/>
          <a:lstStyle/>
          <a:p>
            <a:r>
              <a:rPr lang="en-US" dirty="0" smtClean="0"/>
              <a:t>Required Equipment's </a:t>
            </a:r>
            <a:endParaRPr lang="en-US" dirty="0"/>
          </a:p>
        </p:txBody>
      </p:sp>
      <p:sp>
        <p:nvSpPr>
          <p:cNvPr id="6" name="Content Placeholder 5"/>
          <p:cNvSpPr>
            <a:spLocks noGrp="1"/>
          </p:cNvSpPr>
          <p:nvPr>
            <p:ph sz="quarter" idx="4"/>
          </p:nvPr>
        </p:nvSpPr>
        <p:spPr>
          <a:xfrm>
            <a:off x="4572000" y="838200"/>
            <a:ext cx="4572000" cy="6019800"/>
          </a:xfrm>
        </p:spPr>
        <p:style>
          <a:lnRef idx="1">
            <a:schemeClr val="accent5"/>
          </a:lnRef>
          <a:fillRef idx="2">
            <a:schemeClr val="accent5"/>
          </a:fillRef>
          <a:effectRef idx="1">
            <a:schemeClr val="accent5"/>
          </a:effectRef>
          <a:fontRef idx="minor">
            <a:schemeClr val="dk1"/>
          </a:fontRef>
        </p:style>
        <p:txBody>
          <a:bodyPr/>
          <a:lstStyle/>
          <a:p>
            <a:r>
              <a:rPr lang="en-US" dirty="0" smtClean="0"/>
              <a:t>The required equipment's are following;</a:t>
            </a:r>
          </a:p>
          <a:p>
            <a:pPr marL="514350" indent="-514350">
              <a:buFont typeface="+mj-lt"/>
              <a:buAutoNum type="romanLcPeriod"/>
            </a:pPr>
            <a:r>
              <a:rPr lang="en-US" dirty="0" smtClean="0"/>
              <a:t>Survey sheet</a:t>
            </a:r>
          </a:p>
          <a:p>
            <a:pPr marL="514350" indent="-514350">
              <a:buFont typeface="+mj-lt"/>
              <a:buAutoNum type="romanLcPeriod"/>
            </a:pPr>
            <a:r>
              <a:rPr lang="en-US" dirty="0" smtClean="0"/>
              <a:t>Gps</a:t>
            </a:r>
          </a:p>
          <a:p>
            <a:pPr marL="514350" indent="-514350">
              <a:buFont typeface="+mj-lt"/>
              <a:buAutoNum type="romanLcPeriod"/>
            </a:pPr>
            <a:r>
              <a:rPr lang="en-US" dirty="0" smtClean="0"/>
              <a:t>Binocular</a:t>
            </a:r>
          </a:p>
          <a:p>
            <a:pPr marL="514350" indent="-514350">
              <a:buFont typeface="+mj-lt"/>
              <a:buAutoNum type="romanLcPeriod"/>
            </a:pPr>
            <a:r>
              <a:rPr lang="en-US" dirty="0" smtClean="0"/>
              <a:t>Spotting scope</a:t>
            </a:r>
          </a:p>
          <a:p>
            <a:pPr marL="514350" indent="-514350">
              <a:buFont typeface="+mj-lt"/>
              <a:buAutoNum type="romanLcPeriod"/>
            </a:pPr>
            <a:r>
              <a:rPr lang="en-US" dirty="0" smtClean="0"/>
              <a:t>Camera</a:t>
            </a:r>
          </a:p>
          <a:p>
            <a:pPr marL="514350" indent="-514350">
              <a:buFont typeface="+mj-lt"/>
              <a:buAutoNum type="romanLcPeriod"/>
            </a:pPr>
            <a:r>
              <a:rPr lang="en-US" dirty="0" smtClean="0"/>
              <a:t>Pen/notebook</a:t>
            </a:r>
            <a:endParaRPr lang="en-US" dirty="0"/>
          </a:p>
        </p:txBody>
      </p:sp>
    </p:spTree>
    <p:extLst>
      <p:ext uri="{BB962C8B-B14F-4D97-AF65-F5344CB8AC3E}">
        <p14:creationId xmlns:p14="http://schemas.microsoft.com/office/powerpoint/2010/main" val="1330932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09"/>
            <a:ext cx="9144000" cy="581891"/>
          </a:xfrm>
        </p:spPr>
        <p:txBody>
          <a:bodyPr>
            <a:normAutofit/>
          </a:bodyPr>
          <a:lstStyle/>
          <a:p>
            <a:r>
              <a:rPr lang="en-US" sz="2800" b="1" dirty="0" smtClean="0">
                <a:latin typeface="Times New Roman" panose="02020603050405020304" pitchFamily="18" charset="0"/>
                <a:cs typeface="Times New Roman" panose="02020603050405020304" pitchFamily="18" charset="0"/>
              </a:rPr>
              <a:t>Work plan</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8601689"/>
              </p:ext>
            </p:extLst>
          </p:nvPr>
        </p:nvGraphicFramePr>
        <p:xfrm>
          <a:off x="0" y="762003"/>
          <a:ext cx="9144000" cy="5714995"/>
        </p:xfrm>
        <a:graphic>
          <a:graphicData uri="http://schemas.openxmlformats.org/drawingml/2006/table">
            <a:tbl>
              <a:tblPr firstRow="1" bandRow="1">
                <a:tableStyleId>{5C22544A-7EE6-4342-B048-85BDC9FD1C3A}</a:tableStyleId>
              </a:tblPr>
              <a:tblGrid>
                <a:gridCol w="4495800"/>
                <a:gridCol w="4648200"/>
              </a:tblGrid>
              <a:tr h="413609">
                <a:tc gridSpan="2">
                  <a:txBody>
                    <a:bodyPr/>
                    <a:lstStyle/>
                    <a:p>
                      <a:pPr marL="0" marR="0" algn="ctr">
                        <a:lnSpc>
                          <a:spcPct val="106000"/>
                        </a:lnSpc>
                        <a:spcBef>
                          <a:spcPts val="0"/>
                        </a:spcBef>
                        <a:spcAft>
                          <a:spcPts val="0"/>
                        </a:spcAft>
                      </a:pPr>
                      <a:r>
                        <a:rPr lang="en-US" sz="2400" kern="1200" dirty="0">
                          <a:solidFill>
                            <a:schemeClr val="tx1"/>
                          </a:solidFill>
                          <a:effectLst/>
                          <a:latin typeface="Times New Roman" panose="02020603050405020304" pitchFamily="18" charset="0"/>
                          <a:cs typeface="Times New Roman" panose="02020603050405020304" pitchFamily="18" charset="0"/>
                        </a:rPr>
                        <a:t>Time frame</a:t>
                      </a:r>
                      <a:endParaRPr lang="en-US" sz="24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9525" marB="0">
                    <a:solidFill>
                      <a:srgbClr val="00B050"/>
                    </a:solidFill>
                  </a:tcPr>
                </a:tc>
                <a:tc hMerge="1">
                  <a:txBody>
                    <a:bodyPr/>
                    <a:lstStyle/>
                    <a:p>
                      <a:pPr>
                        <a:lnSpc>
                          <a:spcPct val="115000"/>
                        </a:lnSpc>
                      </a:pPr>
                      <a:endParaRPr lang="en-US" sz="1100" dirty="0">
                        <a:effectLst/>
                        <a:latin typeface="Calibri"/>
                      </a:endParaRPr>
                    </a:p>
                  </a:txBody>
                  <a:tcPr/>
                </a:tc>
              </a:tr>
              <a:tr h="705785">
                <a:tc>
                  <a:txBody>
                    <a:bodyPr/>
                    <a:lstStyle/>
                    <a:p>
                      <a:pPr marL="0" marR="0" algn="l">
                        <a:lnSpc>
                          <a:spcPct val="106000"/>
                        </a:lnSpc>
                        <a:spcBef>
                          <a:spcPts val="0"/>
                        </a:spcBef>
                        <a:spcAft>
                          <a:spcPts val="0"/>
                        </a:spcAft>
                      </a:pPr>
                      <a:r>
                        <a:rPr lang="en-US" sz="2000" kern="1200" dirty="0">
                          <a:effectLst/>
                          <a:latin typeface="Times New Roman" panose="02020603050405020304" pitchFamily="18" charset="0"/>
                          <a:cs typeface="Times New Roman" panose="02020603050405020304" pitchFamily="18" charset="0"/>
                        </a:rPr>
                        <a:t>Experimental design, layout and execution</a:t>
                      </a:r>
                      <a:endParaRPr lang="en-US" sz="2000" dirty="0">
                        <a:effectLst/>
                        <a:latin typeface="Times New Roman" panose="02020603050405020304" pitchFamily="18" charset="0"/>
                        <a:ea typeface="Calibri"/>
                        <a:cs typeface="Times New Roman" panose="02020603050405020304" pitchFamily="18" charset="0"/>
                      </a:endParaRPr>
                    </a:p>
                  </a:txBody>
                  <a:tcPr marL="68580" marR="68580" marT="9525" marB="0"/>
                </a:tc>
                <a:tc>
                  <a:txBody>
                    <a:bodyPr/>
                    <a:lstStyle/>
                    <a:p>
                      <a:pPr marL="0" marR="0" algn="l">
                        <a:lnSpc>
                          <a:spcPct val="106000"/>
                        </a:lnSpc>
                        <a:spcBef>
                          <a:spcPts val="0"/>
                        </a:spcBef>
                        <a:spcAft>
                          <a:spcPts val="0"/>
                        </a:spcAft>
                      </a:pPr>
                      <a:r>
                        <a:rPr lang="en-US" sz="2000" kern="1200">
                          <a:effectLst/>
                          <a:latin typeface="Times New Roman" panose="02020603050405020304" pitchFamily="18" charset="0"/>
                          <a:cs typeface="Times New Roman" panose="02020603050405020304" pitchFamily="18" charset="0"/>
                        </a:rPr>
                        <a:t>1 year</a:t>
                      </a:r>
                      <a:endParaRPr lang="en-US" sz="2000">
                        <a:effectLst/>
                        <a:latin typeface="Times New Roman" panose="02020603050405020304" pitchFamily="18" charset="0"/>
                        <a:ea typeface="Calibri"/>
                        <a:cs typeface="Times New Roman" panose="02020603050405020304" pitchFamily="18" charset="0"/>
                      </a:endParaRPr>
                    </a:p>
                  </a:txBody>
                  <a:tcPr marL="68580" marR="68580" marT="9525" marB="0"/>
                </a:tc>
              </a:tr>
              <a:tr h="713051">
                <a:tc>
                  <a:txBody>
                    <a:bodyPr/>
                    <a:lstStyle/>
                    <a:p>
                      <a:pPr marL="0" marR="0" algn="l">
                        <a:lnSpc>
                          <a:spcPct val="106000"/>
                        </a:lnSpc>
                        <a:spcBef>
                          <a:spcPts val="0"/>
                        </a:spcBef>
                        <a:spcAft>
                          <a:spcPts val="0"/>
                        </a:spcAft>
                      </a:pPr>
                      <a:r>
                        <a:rPr lang="en-US" sz="2000" kern="1200" dirty="0">
                          <a:effectLst/>
                          <a:latin typeface="Times New Roman" panose="02020603050405020304" pitchFamily="18" charset="0"/>
                          <a:cs typeface="Times New Roman" panose="02020603050405020304" pitchFamily="18" charset="0"/>
                        </a:rPr>
                        <a:t>Review of literature/ literature cited collection and management</a:t>
                      </a:r>
                      <a:endParaRPr lang="en-US" sz="2000" dirty="0">
                        <a:effectLst/>
                        <a:latin typeface="Times New Roman" panose="02020603050405020304" pitchFamily="18" charset="0"/>
                        <a:ea typeface="Calibri"/>
                        <a:cs typeface="Times New Roman" panose="02020603050405020304" pitchFamily="18" charset="0"/>
                      </a:endParaRPr>
                    </a:p>
                  </a:txBody>
                  <a:tcPr marL="68580" marR="68580" marT="9525" marB="0"/>
                </a:tc>
                <a:tc>
                  <a:txBody>
                    <a:bodyPr/>
                    <a:lstStyle/>
                    <a:p>
                      <a:pPr marL="0" marR="0" algn="l">
                        <a:lnSpc>
                          <a:spcPct val="106000"/>
                        </a:lnSpc>
                        <a:spcBef>
                          <a:spcPts val="0"/>
                        </a:spcBef>
                        <a:spcAft>
                          <a:spcPts val="0"/>
                        </a:spcAft>
                      </a:pPr>
                      <a:r>
                        <a:rPr lang="en-US" sz="2000" kern="1200" dirty="0">
                          <a:effectLst/>
                          <a:latin typeface="Times New Roman" panose="02020603050405020304" pitchFamily="18" charset="0"/>
                          <a:cs typeface="Times New Roman" panose="02020603050405020304" pitchFamily="18" charset="0"/>
                        </a:rPr>
                        <a:t>April 2020</a:t>
                      </a:r>
                      <a:endParaRPr lang="en-US" sz="2000" dirty="0">
                        <a:effectLst/>
                        <a:latin typeface="Times New Roman" panose="02020603050405020304" pitchFamily="18" charset="0"/>
                        <a:ea typeface="Calibri"/>
                        <a:cs typeface="Times New Roman" panose="02020603050405020304" pitchFamily="18" charset="0"/>
                      </a:endParaRPr>
                    </a:p>
                  </a:txBody>
                  <a:tcPr marL="68580" marR="68580" marT="9525" marB="0"/>
                </a:tc>
              </a:tr>
              <a:tr h="346359">
                <a:tc>
                  <a:txBody>
                    <a:bodyPr/>
                    <a:lstStyle/>
                    <a:p>
                      <a:pPr marL="0" marR="0" algn="l">
                        <a:lnSpc>
                          <a:spcPct val="106000"/>
                        </a:lnSpc>
                        <a:spcBef>
                          <a:spcPts val="0"/>
                        </a:spcBef>
                        <a:spcAft>
                          <a:spcPts val="0"/>
                        </a:spcAft>
                      </a:pPr>
                      <a:r>
                        <a:rPr lang="en-US" sz="2000" kern="1200" dirty="0">
                          <a:effectLst/>
                          <a:latin typeface="Times New Roman" panose="02020603050405020304" pitchFamily="18" charset="0"/>
                          <a:cs typeface="Times New Roman" panose="02020603050405020304" pitchFamily="18" charset="0"/>
                        </a:rPr>
                        <a:t>Data collection  (kidding)</a:t>
                      </a:r>
                      <a:endParaRPr lang="en-US" sz="2000" dirty="0">
                        <a:effectLst/>
                        <a:latin typeface="Times New Roman" panose="02020603050405020304" pitchFamily="18" charset="0"/>
                        <a:ea typeface="Calibri"/>
                        <a:cs typeface="Times New Roman" panose="02020603050405020304" pitchFamily="18" charset="0"/>
                      </a:endParaRPr>
                    </a:p>
                  </a:txBody>
                  <a:tcPr marL="68580" marR="68580" marT="9525" marB="0"/>
                </a:tc>
                <a:tc>
                  <a:txBody>
                    <a:bodyPr/>
                    <a:lstStyle/>
                    <a:p>
                      <a:pPr marL="0" marR="0" algn="l">
                        <a:lnSpc>
                          <a:spcPct val="106000"/>
                        </a:lnSpc>
                        <a:spcBef>
                          <a:spcPts val="0"/>
                        </a:spcBef>
                        <a:spcAft>
                          <a:spcPts val="0"/>
                        </a:spcAft>
                      </a:pPr>
                      <a:r>
                        <a:rPr lang="en-US" sz="2000" kern="1200">
                          <a:effectLst/>
                          <a:latin typeface="Times New Roman" panose="02020603050405020304" pitchFamily="18" charset="0"/>
                          <a:cs typeface="Times New Roman" panose="02020603050405020304" pitchFamily="18" charset="0"/>
                        </a:rPr>
                        <a:t>August-2020</a:t>
                      </a:r>
                      <a:endParaRPr lang="en-US" sz="2000">
                        <a:effectLst/>
                        <a:latin typeface="Times New Roman" panose="02020603050405020304" pitchFamily="18" charset="0"/>
                        <a:ea typeface="Calibri"/>
                        <a:cs typeface="Times New Roman" panose="02020603050405020304" pitchFamily="18" charset="0"/>
                      </a:endParaRPr>
                    </a:p>
                  </a:txBody>
                  <a:tcPr marL="68580" marR="68580" marT="9525" marB="0"/>
                </a:tc>
              </a:tr>
              <a:tr h="705785">
                <a:tc>
                  <a:txBody>
                    <a:bodyPr/>
                    <a:lstStyle/>
                    <a:p>
                      <a:pPr marL="0" marR="0" algn="l">
                        <a:lnSpc>
                          <a:spcPct val="106000"/>
                        </a:lnSpc>
                        <a:spcBef>
                          <a:spcPts val="0"/>
                        </a:spcBef>
                        <a:spcAft>
                          <a:spcPts val="0"/>
                        </a:spcAft>
                      </a:pPr>
                      <a:r>
                        <a:rPr lang="en-US" sz="2000" kern="1200" dirty="0">
                          <a:effectLst/>
                          <a:latin typeface="Times New Roman" panose="02020603050405020304" pitchFamily="18" charset="0"/>
                          <a:cs typeface="Times New Roman" panose="02020603050405020304" pitchFamily="18" charset="0"/>
                        </a:rPr>
                        <a:t>Data collection (winter population and kids survival)</a:t>
                      </a:r>
                      <a:endParaRPr lang="en-US" sz="2000" dirty="0">
                        <a:effectLst/>
                        <a:latin typeface="Times New Roman" panose="02020603050405020304" pitchFamily="18" charset="0"/>
                        <a:ea typeface="Calibri"/>
                        <a:cs typeface="Times New Roman" panose="02020603050405020304" pitchFamily="18" charset="0"/>
                      </a:endParaRPr>
                    </a:p>
                  </a:txBody>
                  <a:tcPr marL="68580" marR="68580" marT="9525" marB="0"/>
                </a:tc>
                <a:tc>
                  <a:txBody>
                    <a:bodyPr/>
                    <a:lstStyle/>
                    <a:p>
                      <a:pPr marL="0" marR="0" algn="l">
                        <a:lnSpc>
                          <a:spcPct val="106000"/>
                        </a:lnSpc>
                        <a:spcBef>
                          <a:spcPts val="0"/>
                        </a:spcBef>
                        <a:spcAft>
                          <a:spcPts val="0"/>
                        </a:spcAft>
                      </a:pPr>
                      <a:r>
                        <a:rPr lang="en-US" sz="2000" kern="1200" dirty="0">
                          <a:effectLst/>
                          <a:latin typeface="Times New Roman" panose="02020603050405020304" pitchFamily="18" charset="0"/>
                          <a:cs typeface="Times New Roman" panose="02020603050405020304" pitchFamily="18" charset="0"/>
                        </a:rPr>
                        <a:t>December 2020</a:t>
                      </a:r>
                      <a:endParaRPr lang="en-US" sz="2000" dirty="0">
                        <a:effectLst/>
                        <a:latin typeface="Times New Roman" panose="02020603050405020304" pitchFamily="18" charset="0"/>
                        <a:ea typeface="Calibri"/>
                        <a:cs typeface="Times New Roman" panose="02020603050405020304" pitchFamily="18" charset="0"/>
                      </a:endParaRPr>
                    </a:p>
                  </a:txBody>
                  <a:tcPr marL="68580" marR="68580" marT="9525" marB="0"/>
                </a:tc>
              </a:tr>
              <a:tr h="705785">
                <a:tc>
                  <a:txBody>
                    <a:bodyPr/>
                    <a:lstStyle/>
                    <a:p>
                      <a:pPr marL="0" marR="0" algn="l">
                        <a:lnSpc>
                          <a:spcPct val="106000"/>
                        </a:lnSpc>
                        <a:spcBef>
                          <a:spcPts val="0"/>
                        </a:spcBef>
                        <a:spcAft>
                          <a:spcPts val="0"/>
                        </a:spcAft>
                      </a:pPr>
                      <a:r>
                        <a:rPr lang="en-US" sz="2000" kern="1200">
                          <a:effectLst/>
                          <a:latin typeface="Times New Roman" panose="02020603050405020304" pitchFamily="18" charset="0"/>
                          <a:cs typeface="Times New Roman" panose="02020603050405020304" pitchFamily="18" charset="0"/>
                        </a:rPr>
                        <a:t>Data tabulation</a:t>
                      </a:r>
                      <a:endParaRPr lang="en-US" sz="2000">
                        <a:effectLst/>
                        <a:latin typeface="Times New Roman" panose="02020603050405020304" pitchFamily="18" charset="0"/>
                        <a:ea typeface="Calibri"/>
                        <a:cs typeface="Times New Roman" panose="02020603050405020304" pitchFamily="18" charset="0"/>
                      </a:endParaRPr>
                    </a:p>
                  </a:txBody>
                  <a:tcPr marL="68580" marR="68580" marT="9525" marB="0"/>
                </a:tc>
                <a:tc>
                  <a:txBody>
                    <a:bodyPr/>
                    <a:lstStyle/>
                    <a:p>
                      <a:pPr marL="0" marR="0" algn="l">
                        <a:lnSpc>
                          <a:spcPct val="106000"/>
                        </a:lnSpc>
                        <a:spcBef>
                          <a:spcPts val="0"/>
                        </a:spcBef>
                        <a:spcAft>
                          <a:spcPts val="0"/>
                        </a:spcAft>
                      </a:pPr>
                      <a:r>
                        <a:rPr lang="en-US" sz="2000" kern="1200" dirty="0">
                          <a:effectLst/>
                          <a:latin typeface="Times New Roman" panose="02020603050405020304" pitchFamily="18" charset="0"/>
                          <a:cs typeface="Times New Roman" panose="02020603050405020304" pitchFamily="18" charset="0"/>
                        </a:rPr>
                        <a:t>Septembar-2020</a:t>
                      </a:r>
                      <a:endParaRPr lang="en-US" sz="2000" dirty="0">
                        <a:effectLst/>
                        <a:latin typeface="Times New Roman" panose="02020603050405020304" pitchFamily="18" charset="0"/>
                        <a:cs typeface="Times New Roman" panose="02020603050405020304" pitchFamily="18" charset="0"/>
                      </a:endParaRPr>
                    </a:p>
                    <a:p>
                      <a:pPr marL="0" marR="0" algn="l">
                        <a:lnSpc>
                          <a:spcPct val="106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December-2020</a:t>
                      </a:r>
                      <a:endParaRPr lang="en-US" sz="2000" dirty="0">
                        <a:effectLst/>
                        <a:latin typeface="Times New Roman" panose="02020603050405020304" pitchFamily="18" charset="0"/>
                        <a:ea typeface="Calibri"/>
                        <a:cs typeface="Times New Roman" panose="02020603050405020304" pitchFamily="18" charset="0"/>
                      </a:endParaRPr>
                    </a:p>
                  </a:txBody>
                  <a:tcPr marL="68580" marR="68580" marT="9525" marB="0"/>
                </a:tc>
              </a:tr>
              <a:tr h="705785">
                <a:tc>
                  <a:txBody>
                    <a:bodyPr/>
                    <a:lstStyle/>
                    <a:p>
                      <a:pPr marL="0" marR="0" algn="l">
                        <a:lnSpc>
                          <a:spcPct val="106000"/>
                        </a:lnSpc>
                        <a:spcBef>
                          <a:spcPts val="0"/>
                        </a:spcBef>
                        <a:spcAft>
                          <a:spcPts val="0"/>
                        </a:spcAft>
                      </a:pPr>
                      <a:r>
                        <a:rPr lang="en-US" sz="2000" kern="1200">
                          <a:effectLst/>
                          <a:latin typeface="Times New Roman" panose="02020603050405020304" pitchFamily="18" charset="0"/>
                          <a:cs typeface="Times New Roman" panose="02020603050405020304" pitchFamily="18" charset="0"/>
                        </a:rPr>
                        <a:t>Data analysis</a:t>
                      </a:r>
                      <a:endParaRPr lang="en-US" sz="2000">
                        <a:effectLst/>
                        <a:latin typeface="Times New Roman" panose="02020603050405020304" pitchFamily="18" charset="0"/>
                        <a:ea typeface="Calibri"/>
                        <a:cs typeface="Times New Roman" panose="02020603050405020304" pitchFamily="18" charset="0"/>
                      </a:endParaRPr>
                    </a:p>
                  </a:txBody>
                  <a:tcPr marL="68580" marR="68580" marT="9525" marB="0"/>
                </a:tc>
                <a:tc>
                  <a:txBody>
                    <a:bodyPr/>
                    <a:lstStyle/>
                    <a:p>
                      <a:pPr marL="0" marR="0" algn="l">
                        <a:lnSpc>
                          <a:spcPct val="106000"/>
                        </a:lnSpc>
                        <a:spcBef>
                          <a:spcPts val="0"/>
                        </a:spcBef>
                        <a:spcAft>
                          <a:spcPts val="0"/>
                        </a:spcAft>
                      </a:pPr>
                      <a:r>
                        <a:rPr lang="en-US" sz="2000" kern="1200" dirty="0">
                          <a:effectLst/>
                          <a:latin typeface="Times New Roman" panose="02020603050405020304" pitchFamily="18" charset="0"/>
                          <a:cs typeface="Times New Roman" panose="02020603050405020304" pitchFamily="18" charset="0"/>
                        </a:rPr>
                        <a:t>Sep-Oct 2020</a:t>
                      </a:r>
                      <a:endParaRPr lang="en-US" sz="2000" dirty="0">
                        <a:effectLst/>
                        <a:latin typeface="Times New Roman" panose="02020603050405020304" pitchFamily="18" charset="0"/>
                        <a:cs typeface="Times New Roman" panose="02020603050405020304" pitchFamily="18" charset="0"/>
                      </a:endParaRPr>
                    </a:p>
                    <a:p>
                      <a:pPr marL="0" marR="0" algn="l">
                        <a:lnSpc>
                          <a:spcPct val="106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Dec 2020-Jan 2021</a:t>
                      </a:r>
                      <a:endParaRPr lang="en-US" sz="2000" dirty="0">
                        <a:effectLst/>
                        <a:latin typeface="Times New Roman" panose="02020603050405020304" pitchFamily="18" charset="0"/>
                        <a:ea typeface="Calibri"/>
                        <a:cs typeface="Times New Roman" panose="02020603050405020304" pitchFamily="18" charset="0"/>
                      </a:endParaRPr>
                    </a:p>
                  </a:txBody>
                  <a:tcPr marL="68580" marR="68580" marT="9525" marB="0"/>
                </a:tc>
              </a:tr>
              <a:tr h="713051">
                <a:tc>
                  <a:txBody>
                    <a:bodyPr/>
                    <a:lstStyle/>
                    <a:p>
                      <a:pPr marL="0" marR="0" algn="l">
                        <a:lnSpc>
                          <a:spcPct val="106000"/>
                        </a:lnSpc>
                        <a:spcBef>
                          <a:spcPts val="0"/>
                        </a:spcBef>
                        <a:spcAft>
                          <a:spcPts val="0"/>
                        </a:spcAft>
                      </a:pPr>
                      <a:r>
                        <a:rPr lang="en-US" sz="2000" kern="1200">
                          <a:effectLst/>
                          <a:latin typeface="Times New Roman" panose="02020603050405020304" pitchFamily="18" charset="0"/>
                          <a:cs typeface="Times New Roman" panose="02020603050405020304" pitchFamily="18" charset="0"/>
                        </a:rPr>
                        <a:t>Results/findings and their linkup with basic/ground theories</a:t>
                      </a:r>
                      <a:endParaRPr lang="en-US" sz="2000">
                        <a:effectLst/>
                        <a:latin typeface="Times New Roman" panose="02020603050405020304" pitchFamily="18" charset="0"/>
                        <a:ea typeface="Calibri"/>
                        <a:cs typeface="Times New Roman" panose="02020603050405020304" pitchFamily="18" charset="0"/>
                      </a:endParaRPr>
                    </a:p>
                  </a:txBody>
                  <a:tcPr marL="68580" marR="68580" marT="9525" marB="0"/>
                </a:tc>
                <a:tc>
                  <a:txBody>
                    <a:bodyPr/>
                    <a:lstStyle/>
                    <a:p>
                      <a:pPr>
                        <a:lnSpc>
                          <a:spcPct val="115000"/>
                        </a:lnSpc>
                      </a:pPr>
                      <a:endParaRPr lang="en-US" sz="2000" dirty="0">
                        <a:effectLst/>
                        <a:latin typeface="Times New Roman" panose="02020603050405020304" pitchFamily="18" charset="0"/>
                        <a:cs typeface="Times New Roman" panose="02020603050405020304" pitchFamily="18" charset="0"/>
                      </a:endParaRPr>
                    </a:p>
                  </a:txBody>
                  <a:tcPr marL="68580" marR="68580" marT="9525" marB="0"/>
                </a:tc>
              </a:tr>
              <a:tr h="705785">
                <a:tc>
                  <a:txBody>
                    <a:bodyPr/>
                    <a:lstStyle/>
                    <a:p>
                      <a:pPr marL="0" marR="0" algn="l">
                        <a:lnSpc>
                          <a:spcPct val="106000"/>
                        </a:lnSpc>
                        <a:spcBef>
                          <a:spcPts val="0"/>
                        </a:spcBef>
                        <a:spcAft>
                          <a:spcPts val="0"/>
                        </a:spcAft>
                      </a:pPr>
                      <a:r>
                        <a:rPr lang="en-US" sz="2000" kern="1200" dirty="0">
                          <a:effectLst/>
                          <a:latin typeface="Times New Roman" panose="02020603050405020304" pitchFamily="18" charset="0"/>
                          <a:cs typeface="Times New Roman" panose="02020603050405020304" pitchFamily="18" charset="0"/>
                        </a:rPr>
                        <a:t>Submission of 1</a:t>
                      </a:r>
                      <a:r>
                        <a:rPr lang="en-US" sz="2000" kern="1200" baseline="30000" dirty="0">
                          <a:effectLst/>
                          <a:latin typeface="Times New Roman" panose="02020603050405020304" pitchFamily="18" charset="0"/>
                          <a:cs typeface="Times New Roman" panose="02020603050405020304" pitchFamily="18" charset="0"/>
                        </a:rPr>
                        <a:t>st</a:t>
                      </a:r>
                      <a:r>
                        <a:rPr lang="en-US" sz="2000" kern="1200" dirty="0">
                          <a:effectLst/>
                          <a:latin typeface="Times New Roman" panose="02020603050405020304" pitchFamily="18" charset="0"/>
                          <a:cs typeface="Times New Roman" panose="02020603050405020304" pitchFamily="18" charset="0"/>
                        </a:rPr>
                        <a:t> draft of thesis/ dissertation</a:t>
                      </a:r>
                      <a:endParaRPr lang="en-US" sz="2000" dirty="0">
                        <a:effectLst/>
                        <a:latin typeface="Times New Roman" panose="02020603050405020304" pitchFamily="18" charset="0"/>
                        <a:ea typeface="Calibri"/>
                        <a:cs typeface="Times New Roman" panose="02020603050405020304" pitchFamily="18" charset="0"/>
                      </a:endParaRPr>
                    </a:p>
                  </a:txBody>
                  <a:tcPr marL="68580" marR="68580" marT="9525" marB="0"/>
                </a:tc>
                <a:tc>
                  <a:txBody>
                    <a:bodyPr/>
                    <a:lstStyle/>
                    <a:p>
                      <a:pPr marL="0" marR="0" algn="l">
                        <a:lnSpc>
                          <a:spcPct val="106000"/>
                        </a:lnSpc>
                        <a:spcBef>
                          <a:spcPts val="0"/>
                        </a:spcBef>
                        <a:spcAft>
                          <a:spcPts val="0"/>
                        </a:spcAft>
                      </a:pPr>
                      <a:r>
                        <a:rPr lang="en-US" sz="2000" kern="1200" dirty="0">
                          <a:effectLst/>
                          <a:latin typeface="Times New Roman" panose="02020603050405020304" pitchFamily="18" charset="0"/>
                          <a:cs typeface="Times New Roman" panose="02020603050405020304" pitchFamily="18" charset="0"/>
                        </a:rPr>
                        <a:t>March 2021</a:t>
                      </a:r>
                      <a:endParaRPr lang="en-US" sz="2000" dirty="0">
                        <a:effectLst/>
                        <a:latin typeface="Times New Roman" panose="02020603050405020304" pitchFamily="18" charset="0"/>
                        <a:ea typeface="Calibri"/>
                        <a:cs typeface="Times New Roman" panose="02020603050405020304" pitchFamily="18" charset="0"/>
                      </a:endParaRPr>
                    </a:p>
                  </a:txBody>
                  <a:tcPr marL="68580" marR="68580" marT="9525" marB="0"/>
                </a:tc>
              </a:tr>
            </a:tbl>
          </a:graphicData>
        </a:graphic>
      </p:graphicFrame>
    </p:spTree>
    <p:extLst>
      <p:ext uri="{BB962C8B-B14F-4D97-AF65-F5344CB8AC3E}">
        <p14:creationId xmlns:p14="http://schemas.microsoft.com/office/powerpoint/2010/main" val="2412128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End</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4000" dirty="0" smtClean="0">
              <a:latin typeface="Times New Roman" panose="02020603050405020304" pitchFamily="18" charset="0"/>
              <a:cs typeface="Times New Roman" panose="02020603050405020304" pitchFamily="18" charset="0"/>
            </a:endParaRPr>
          </a:p>
          <a:p>
            <a:pPr marL="0" indent="0" algn="ctr">
              <a:buNone/>
            </a:pPr>
            <a:endParaRPr lang="en-US" sz="4000" dirty="0">
              <a:latin typeface="Times New Roman" panose="02020603050405020304" pitchFamily="18" charset="0"/>
              <a:cs typeface="Times New Roman" panose="02020603050405020304" pitchFamily="18" charset="0"/>
            </a:endParaRPr>
          </a:p>
          <a:p>
            <a:pPr marL="0" indent="0" algn="ctr">
              <a:buNone/>
            </a:pPr>
            <a:r>
              <a:rPr lang="en-US" sz="4000" dirty="0" smtClean="0">
                <a:latin typeface="Times New Roman" panose="02020603050405020304" pitchFamily="18" charset="0"/>
                <a:cs typeface="Times New Roman" panose="02020603050405020304" pitchFamily="18" charset="0"/>
              </a:rPr>
              <a:t>If any Question?</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67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Table of Content</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Introduction</a:t>
            </a:r>
          </a:p>
          <a:p>
            <a:r>
              <a:rPr lang="en-US" dirty="0" smtClean="0"/>
              <a:t>Research Problem</a:t>
            </a:r>
          </a:p>
          <a:p>
            <a:r>
              <a:rPr lang="en-US" dirty="0" smtClean="0"/>
              <a:t>Objectives of Study</a:t>
            </a:r>
          </a:p>
          <a:p>
            <a:r>
              <a:rPr lang="en-US" dirty="0" smtClean="0"/>
              <a:t>Significance of Study</a:t>
            </a:r>
          </a:p>
          <a:p>
            <a:r>
              <a:rPr lang="en-US" dirty="0" smtClean="0"/>
              <a:t>Justification of Study</a:t>
            </a:r>
          </a:p>
          <a:p>
            <a:r>
              <a:rPr lang="en-US" dirty="0" smtClean="0"/>
              <a:t>Material and Method</a:t>
            </a:r>
          </a:p>
          <a:p>
            <a:r>
              <a:rPr lang="en-US" dirty="0" smtClean="0"/>
              <a:t>Work plan</a:t>
            </a:r>
            <a:endParaRPr lang="en-US" dirty="0"/>
          </a:p>
        </p:txBody>
      </p:sp>
    </p:spTree>
    <p:extLst>
      <p:ext uri="{BB962C8B-B14F-4D97-AF65-F5344CB8AC3E}">
        <p14:creationId xmlns:p14="http://schemas.microsoft.com/office/powerpoint/2010/main" val="3070343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b="1" dirty="0">
                <a:latin typeface="Times New Roman" panose="02020603050405020304" pitchFamily="18" charset="0"/>
                <a:cs typeface="Times New Roman" panose="02020603050405020304" pitchFamily="18" charset="0"/>
              </a:rPr>
              <a:t>Introduction</a:t>
            </a:r>
            <a:r>
              <a:rPr lang="en-US" sz="2000" b="1" dirty="0"/>
              <a:t/>
            </a:r>
            <a:br>
              <a:rPr lang="en-US" sz="2000" b="1" dirty="0"/>
            </a:br>
            <a:endParaRPr lang="en-US" sz="2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219200"/>
            <a:ext cx="9144000" cy="5638800"/>
          </a:xfrm>
        </p:spPr>
        <p:txBody>
          <a:bodyPr>
            <a:normAutofit fontScale="92500"/>
          </a:bodyPr>
          <a:lstStyle/>
          <a:p>
            <a:pPr algn="just"/>
            <a:r>
              <a:rPr lang="en-US" sz="2400" dirty="0">
                <a:latin typeface="Times New Roman" panose="02020603050405020304" pitchFamily="18" charset="0"/>
                <a:cs typeface="Times New Roman" panose="02020603050405020304" pitchFamily="18" charset="0"/>
              </a:rPr>
              <a:t>Astore markhor (Capra falconeri falconeri) belongs to the </a:t>
            </a:r>
            <a:r>
              <a:rPr lang="en-US" sz="2400" dirty="0" err="1">
                <a:latin typeface="Times New Roman" panose="02020603050405020304" pitchFamily="18" charset="0"/>
                <a:cs typeface="Times New Roman" panose="02020603050405020304" pitchFamily="18" charset="0"/>
              </a:rPr>
              <a:t>Carpinae</a:t>
            </a:r>
            <a:r>
              <a:rPr lang="en-US" sz="2400" dirty="0">
                <a:latin typeface="Times New Roman" panose="02020603050405020304" pitchFamily="18" charset="0"/>
                <a:cs typeface="Times New Roman" panose="02020603050405020304" pitchFamily="18" charset="0"/>
              </a:rPr>
              <a:t> group of the </a:t>
            </a:r>
            <a:r>
              <a:rPr lang="en-US" sz="2400" dirty="0" err="1">
                <a:latin typeface="Times New Roman" panose="02020603050405020304" pitchFamily="18" charset="0"/>
                <a:cs typeface="Times New Roman" panose="02020603050405020304" pitchFamily="18" charset="0"/>
              </a:rPr>
              <a:t>Bovidae</a:t>
            </a:r>
            <a:r>
              <a:rPr lang="en-US" sz="2400" dirty="0">
                <a:latin typeface="Times New Roman" panose="02020603050405020304" pitchFamily="18" charset="0"/>
                <a:cs typeface="Times New Roman" panose="02020603050405020304" pitchFamily="18" charset="0"/>
              </a:rPr>
              <a:t> family (</a:t>
            </a:r>
            <a:r>
              <a:rPr lang="en-US" sz="2400" dirty="0" smtClean="0">
                <a:latin typeface="Times New Roman" panose="02020603050405020304" pitchFamily="18" charset="0"/>
                <a:cs typeface="Times New Roman" panose="02020603050405020304" pitchFamily="18" charset="0"/>
              </a:rPr>
              <a:t>Schaller, </a:t>
            </a:r>
            <a:r>
              <a:rPr lang="en-US" sz="2400" dirty="0">
                <a:latin typeface="Times New Roman" panose="02020603050405020304" pitchFamily="18" charset="0"/>
                <a:cs typeface="Times New Roman" panose="02020603050405020304" pitchFamily="18" charset="0"/>
              </a:rPr>
              <a:t>1977; </a:t>
            </a:r>
            <a:r>
              <a:rPr lang="en-US" sz="2400" dirty="0" smtClean="0">
                <a:latin typeface="Times New Roman" panose="02020603050405020304" pitchFamily="18" charset="0"/>
                <a:cs typeface="Times New Roman" panose="02020603050405020304" pitchFamily="18" charset="0"/>
              </a:rPr>
              <a:t>Roberts</a:t>
            </a:r>
            <a:r>
              <a:rPr lang="en-US" sz="2400" dirty="0">
                <a:latin typeface="Times New Roman" panose="02020603050405020304" pitchFamily="18" charset="0"/>
                <a:cs typeface="Times New Roman" panose="02020603050405020304" pitchFamily="18" charset="0"/>
              </a:rPr>
              <a:t>, 1977</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were first described by Wagner in 1839 (Huffman, 2004). </a:t>
            </a: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Five sub-species are reported from </a:t>
            </a:r>
            <a:r>
              <a:rPr lang="en-US" sz="2400" dirty="0" smtClean="0">
                <a:latin typeface="Times New Roman" panose="02020603050405020304" pitchFamily="18" charset="0"/>
                <a:cs typeface="Times New Roman" panose="02020603050405020304" pitchFamily="18" charset="0"/>
              </a:rPr>
              <a:t>Pakistan, namely: Astore Markhor, Kashmir Markhor, Suleiman Markhor, Kabul Markhor and Bukhara Markhor  </a:t>
            </a:r>
            <a:r>
              <a:rPr lang="en-US" sz="2400" dirty="0">
                <a:latin typeface="Times New Roman" panose="02020603050405020304" pitchFamily="18" charset="0"/>
                <a:cs typeface="Times New Roman" panose="02020603050405020304" pitchFamily="18" charset="0"/>
              </a:rPr>
              <a:t>and almost all are categorized as “Endangered” (</a:t>
            </a:r>
            <a:r>
              <a:rPr lang="en-US" sz="2400" dirty="0" smtClean="0">
                <a:latin typeface="Times New Roman" panose="02020603050405020304" pitchFamily="18" charset="0"/>
                <a:cs typeface="Times New Roman" panose="02020603050405020304" pitchFamily="18" charset="0"/>
              </a:rPr>
              <a:t>IUCN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2015).</a:t>
            </a:r>
          </a:p>
          <a:p>
            <a:pPr algn="just"/>
            <a:r>
              <a:rPr lang="en-US" sz="2400" dirty="0">
                <a:latin typeface="Times New Roman" panose="02020603050405020304" pitchFamily="18" charset="0"/>
                <a:cs typeface="Times New Roman" panose="02020603050405020304" pitchFamily="18" charset="0"/>
              </a:rPr>
              <a:t>Markhor are found in the South Asian countries of Pakistan, India, and Afghanistan, and in the Central Asian countries of </a:t>
            </a:r>
            <a:r>
              <a:rPr lang="en-US" sz="2400" dirty="0" smtClean="0">
                <a:latin typeface="Times New Roman" panose="02020603050405020304" pitchFamily="18" charset="0"/>
                <a:cs typeface="Times New Roman" panose="02020603050405020304" pitchFamily="18" charset="0"/>
              </a:rPr>
              <a:t>Turkmenistan, </a:t>
            </a:r>
            <a:r>
              <a:rPr lang="en-US" sz="2400" dirty="0">
                <a:latin typeface="Times New Roman" panose="02020603050405020304" pitchFamily="18" charset="0"/>
                <a:cs typeface="Times New Roman" panose="02020603050405020304" pitchFamily="18" charset="0"/>
              </a:rPr>
              <a:t>Tajikistan, and Uzbekistan (Schaller, 1977).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Markhor </a:t>
            </a:r>
            <a:r>
              <a:rPr lang="en-US" sz="2400" dirty="0">
                <a:latin typeface="Times New Roman" panose="02020603050405020304" pitchFamily="18" charset="0"/>
                <a:cs typeface="Times New Roman" panose="02020603050405020304" pitchFamily="18" charset="0"/>
              </a:rPr>
              <a:t>have a wider distribution in Pakistan than in any other country (Hess </a:t>
            </a:r>
            <a:r>
              <a:rPr lang="en-US" sz="2400" i="1" dirty="0">
                <a:latin typeface="Times New Roman" panose="02020603050405020304" pitchFamily="18" charset="0"/>
                <a:cs typeface="Times New Roman" panose="02020603050405020304" pitchFamily="18" charset="0"/>
              </a:rPr>
              <a:t>et 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1997</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Markhor are social animals and live in small herds. The herds consist of females, their kids, yearlings and young males. Mature males live alone outside the herds and only join the herds during the winter rut season in late December (Roberts, 1977). </a:t>
            </a:r>
          </a:p>
          <a:p>
            <a:pPr algn="just"/>
            <a:endParaRPr lang="en-US" sz="2400" dirty="0">
              <a:latin typeface="Times New Roman" panose="02020603050405020304" pitchFamily="18" charset="0"/>
              <a:cs typeface="Times New Roman" panose="02020603050405020304" pitchFamily="18" charset="0"/>
            </a:endParaRPr>
          </a:p>
          <a:p>
            <a:endParaRPr lang="en-US" sz="2400" dirty="0" smtClean="0"/>
          </a:p>
          <a:p>
            <a:endParaRPr lang="en-US" sz="2400" dirty="0"/>
          </a:p>
        </p:txBody>
      </p:sp>
    </p:spTree>
    <p:extLst>
      <p:ext uri="{BB962C8B-B14F-4D97-AF65-F5344CB8AC3E}">
        <p14:creationId xmlns:p14="http://schemas.microsoft.com/office/powerpoint/2010/main" val="2053924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562" y="76199"/>
            <a:ext cx="8950037" cy="3785652"/>
          </a:xfrm>
          <a:prstGeom prst="rect">
            <a:avLst/>
          </a:prstGeom>
        </p:spPr>
        <p:txBody>
          <a:bodyPr wrap="square">
            <a:spAutoFit/>
          </a:bodyPr>
          <a:lstStyle/>
          <a:p>
            <a:pPr marL="285750" indent="-28575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December is the rut season and it continues for one month up to January. According to Roberts (1977) gestation period is approximately six months while the age of maturity for reproduction of female in straight-horned markhor is about three years</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Markhor </a:t>
            </a:r>
            <a:r>
              <a:rPr lang="en-US" sz="2400" dirty="0" smtClean="0">
                <a:latin typeface="Times New Roman" panose="02020603050405020304" pitchFamily="18" charset="0"/>
                <a:cs typeface="Times New Roman" panose="02020603050405020304" pitchFamily="18" charset="0"/>
              </a:rPr>
              <a:t>are diurnal feeders and graze/browse mostly early in the morning and late in the evening. They can be seen feeding irregularly during winter throughout the day (Roberts, 1977). </a:t>
            </a:r>
          </a:p>
          <a:p>
            <a:pPr marL="285750" indent="-285750" algn="jus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age of maturity for reproduction for female in straight-horned markhor is about three years (Roberts, 1977) while for the female of flare-horned markhor, it is two years (</a:t>
            </a:r>
            <a:r>
              <a:rPr lang="en-US" sz="2400" dirty="0" err="1" smtClean="0">
                <a:latin typeface="Times New Roman" panose="02020603050405020304" pitchFamily="18" charset="0"/>
                <a:cs typeface="Times New Roman" panose="02020603050405020304" pitchFamily="18" charset="0"/>
              </a:rPr>
              <a:t>Aleem</a:t>
            </a:r>
            <a:r>
              <a:rPr lang="en-US" sz="2400" dirty="0" smtClean="0">
                <a:latin typeface="Times New Roman" panose="02020603050405020304" pitchFamily="18" charset="0"/>
                <a:cs typeface="Times New Roman" panose="02020603050405020304" pitchFamily="18" charset="0"/>
              </a:rPr>
              <a:t> and Malik, 1977). </a:t>
            </a:r>
          </a:p>
        </p:txBody>
      </p:sp>
    </p:spTree>
    <p:extLst>
      <p:ext uri="{BB962C8B-B14F-4D97-AF65-F5344CB8AC3E}">
        <p14:creationId xmlns:p14="http://schemas.microsoft.com/office/powerpoint/2010/main" val="541696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0"/>
            <a:ext cx="9144000" cy="3970318"/>
          </a:xfrm>
          <a:prstGeom prst="rect">
            <a:avLst/>
          </a:prstGeom>
        </p:spPr>
        <p:txBody>
          <a:bodyPr wrap="square">
            <a:spAutoFit/>
          </a:bodyPr>
          <a:lstStyle/>
          <a:p>
            <a:pPr marL="285750" indent="-285750" algn="jus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In Gilgit the young are born at the end of May to early June which would indicate a gestation period of about 160 days. Similarly in Baluchistan the young are born early in April. Other authorities have given the gestation period as varying from 147 to 180 days (H. Vass, 1961; Walker  </a:t>
            </a:r>
            <a:r>
              <a:rPr lang="en-US" sz="2400" i="1" dirty="0" smtClean="0">
                <a:latin typeface="Times New Roman" panose="02020603050405020304" pitchFamily="18" charset="0"/>
                <a:cs typeface="Times New Roman" panose="02020603050405020304" pitchFamily="18" charset="0"/>
              </a:rPr>
              <a:t>et al</a:t>
            </a:r>
            <a:r>
              <a:rPr lang="en-US" sz="2400" dirty="0" smtClean="0">
                <a:latin typeface="Times New Roman" panose="02020603050405020304" pitchFamily="18" charset="0"/>
                <a:cs typeface="Times New Roman" panose="02020603050405020304" pitchFamily="18" charset="0"/>
              </a:rPr>
              <a:t>., 1964).</a:t>
            </a:r>
          </a:p>
          <a:p>
            <a:pPr marL="285750" indent="-285750" algn="jus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Haller (1992) were noticed that Lower female to kid ratio is probably due to higher mortality and predation on younger crop and may also be due to low reproduction and over harvest of productive males for trophies inside CMCAs (Khan, </a:t>
            </a:r>
            <a:r>
              <a:rPr lang="en-US" sz="2400" dirty="0" smtClean="0">
                <a:latin typeface="Times New Roman" panose="02020603050405020304" pitchFamily="18" charset="0"/>
                <a:cs typeface="Times New Roman" panose="02020603050405020304" pitchFamily="18" charset="0"/>
              </a:rPr>
              <a:t>2011 &amp; </a:t>
            </a:r>
            <a:r>
              <a:rPr lang="en-US" sz="2400" dirty="0" err="1" smtClean="0">
                <a:latin typeface="Times New Roman" panose="02020603050405020304" pitchFamily="18" charset="0"/>
                <a:cs typeface="Times New Roman" panose="02020603050405020304" pitchFamily="18" charset="0"/>
              </a:rPr>
              <a:t>Loveridge</a:t>
            </a:r>
            <a:r>
              <a:rPr lang="en-US" sz="2400" dirty="0" smtClean="0">
                <a:latin typeface="Times New Roman" panose="02020603050405020304" pitchFamily="18" charset="0"/>
                <a:cs typeface="Times New Roman" panose="02020603050405020304" pitchFamily="18" charset="0"/>
              </a:rPr>
              <a:t>, 2006). </a:t>
            </a:r>
          </a:p>
          <a:p>
            <a:pPr marL="285750" indent="-285750">
              <a:buFont typeface="Wingdings" panose="05000000000000000000" pitchFamily="2" charset="2"/>
              <a:buChar char="§"/>
            </a:pPr>
            <a:endParaRPr lang="en-US" dirty="0" smtClean="0"/>
          </a:p>
          <a:p>
            <a:pPr marL="285750"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155905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2" y="27087"/>
            <a:ext cx="9144000" cy="4524315"/>
          </a:xfrm>
          <a:prstGeom prst="rect">
            <a:avLst/>
          </a:prstGeom>
        </p:spPr>
        <p:txBody>
          <a:bodyPr wrap="square">
            <a:spAutoFit/>
          </a:bodyPr>
          <a:lstStyle/>
          <a:p>
            <a:pPr marL="285750" indent="-28575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Khan </a:t>
            </a:r>
            <a:r>
              <a:rPr lang="en-US" sz="2400" i="1" dirty="0">
                <a:latin typeface="Times New Roman" panose="02020603050405020304" pitchFamily="18" charset="0"/>
                <a:cs typeface="Times New Roman" panose="02020603050405020304" pitchFamily="18" charset="0"/>
              </a:rPr>
              <a:t>et </a:t>
            </a:r>
            <a:r>
              <a:rPr lang="en-US" sz="2400" i="1" dirty="0" smtClean="0">
                <a:latin typeface="Times New Roman" panose="02020603050405020304" pitchFamily="18" charset="0"/>
                <a:cs typeface="Times New Roman" panose="02020603050405020304" pitchFamily="18" charset="0"/>
              </a:rPr>
              <a:t>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(2014) identified wider distribution of markhor in the Karakoram, Himalayas and Hindu Kush mountain ranges encompassing </a:t>
            </a:r>
            <a:r>
              <a:rPr lang="en-US" sz="2400" dirty="0" err="1">
                <a:latin typeface="Times New Roman" panose="02020603050405020304" pitchFamily="18" charset="0"/>
                <a:cs typeface="Times New Roman" panose="02020603050405020304" pitchFamily="18" charset="0"/>
              </a:rPr>
              <a:t>Darel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Tangir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Chillas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Sakwar</a:t>
            </a:r>
            <a:r>
              <a:rPr lang="en-US" sz="2400" dirty="0">
                <a:latin typeface="Times New Roman" panose="02020603050405020304" pitchFamily="18" charset="0"/>
                <a:cs typeface="Times New Roman" panose="02020603050405020304" pitchFamily="18" charset="0"/>
              </a:rPr>
              <a:t>, Jutial, </a:t>
            </a:r>
            <a:r>
              <a:rPr lang="en-US" sz="2400" dirty="0" err="1">
                <a:latin typeface="Times New Roman" panose="02020603050405020304" pitchFamily="18" charset="0"/>
                <a:cs typeface="Times New Roman" panose="02020603050405020304" pitchFamily="18" charset="0"/>
              </a:rPr>
              <a:t>Barmas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Kargah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Rahimabad</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Jaglote</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Sikandarabad</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Bunji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Asotre</a:t>
            </a:r>
            <a:r>
              <a:rPr lang="en-US" sz="2400" dirty="0">
                <a:latin typeface="Times New Roman" panose="02020603050405020304" pitchFamily="18" charset="0"/>
                <a:cs typeface="Times New Roman" panose="02020603050405020304" pitchFamily="18" charset="0"/>
              </a:rPr>
              <a:t> and Skardu districts of Gilgit-Baltistan. A total of 1071 animals including 331 males, 452 females, 273 yearlings and 15 kids were recorded from 09 valleys. </a:t>
            </a:r>
            <a:r>
              <a:rPr lang="en-US" sz="2400" dirty="0" smtClean="0">
                <a:latin typeface="Times New Roman" panose="02020603050405020304" pitchFamily="18" charset="0"/>
                <a:cs typeface="Times New Roman" panose="02020603050405020304" pitchFamily="18" charset="0"/>
              </a:rPr>
              <a:t>Considerably</a:t>
            </a:r>
            <a:r>
              <a:rPr lang="en-US" sz="2400" dirty="0">
                <a:latin typeface="Times New Roman" panose="02020603050405020304" pitchFamily="18" charset="0"/>
                <a:cs typeface="Times New Roman" panose="02020603050405020304" pitchFamily="18" charset="0"/>
              </a:rPr>
              <a:t>, larger herds were sighted in community managed conservation areas of </a:t>
            </a:r>
            <a:r>
              <a:rPr lang="en-US" sz="2400" dirty="0" err="1">
                <a:latin typeface="Times New Roman" panose="02020603050405020304" pitchFamily="18" charset="0"/>
                <a:cs typeface="Times New Roman" panose="02020603050405020304" pitchFamily="18" charset="0"/>
              </a:rPr>
              <a:t>Skoyo-Karabathang-Basingo</a:t>
            </a:r>
            <a:r>
              <a:rPr lang="en-US" sz="2400" dirty="0">
                <a:latin typeface="Times New Roman" panose="02020603050405020304" pitchFamily="18" charset="0"/>
                <a:cs typeface="Times New Roman" panose="02020603050405020304" pitchFamily="18" charset="0"/>
              </a:rPr>
              <a:t> (SKB), </a:t>
            </a:r>
            <a:r>
              <a:rPr lang="en-US" sz="2400" dirty="0" err="1">
                <a:latin typeface="Times New Roman" panose="02020603050405020304" pitchFamily="18" charset="0"/>
                <a:cs typeface="Times New Roman" panose="02020603050405020304" pitchFamily="18" charset="0"/>
              </a:rPr>
              <a:t>Bunji</a:t>
            </a:r>
            <a:r>
              <a:rPr lang="en-US" sz="2400" dirty="0">
                <a:latin typeface="Times New Roman" panose="02020603050405020304" pitchFamily="18" charset="0"/>
                <a:cs typeface="Times New Roman" panose="02020603050405020304" pitchFamily="18" charset="0"/>
              </a:rPr>
              <a:t>, and Jutial but other significant populations were also reported from Danyore, </a:t>
            </a:r>
            <a:r>
              <a:rPr lang="en-US" sz="2400" dirty="0" err="1">
                <a:latin typeface="Times New Roman" panose="02020603050405020304" pitchFamily="18" charset="0"/>
                <a:cs typeface="Times New Roman" panose="02020603050405020304" pitchFamily="18" charset="0"/>
              </a:rPr>
              <a:t>Sikandarabad</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Jaglote</a:t>
            </a:r>
            <a:r>
              <a:rPr lang="en-US" sz="2400" dirty="0">
                <a:latin typeface="Times New Roman" panose="02020603050405020304" pitchFamily="18" charset="0"/>
                <a:cs typeface="Times New Roman" panose="02020603050405020304" pitchFamily="18" charset="0"/>
              </a:rPr>
              <a:t> valleys. </a:t>
            </a:r>
            <a:r>
              <a:rPr lang="en-US" sz="2400" dirty="0" err="1">
                <a:latin typeface="Times New Roman" panose="02020603050405020304" pitchFamily="18" charset="0"/>
                <a:cs typeface="Times New Roman" panose="02020603050405020304" pitchFamily="18" charset="0"/>
              </a:rPr>
              <a:t>Rahimabad</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Jaglote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Goor</a:t>
            </a:r>
            <a:r>
              <a:rPr lang="en-US" sz="2400" dirty="0">
                <a:latin typeface="Times New Roman" panose="02020603050405020304" pitchFamily="18" charset="0"/>
                <a:cs typeface="Times New Roman" panose="02020603050405020304" pitchFamily="18" charset="0"/>
              </a:rPr>
              <a:t> are still considered to be the potential habitats </a:t>
            </a:r>
            <a:r>
              <a:rPr lang="en-US" sz="2400" dirty="0" smtClean="0">
                <a:latin typeface="Times New Roman" panose="02020603050405020304" pitchFamily="18" charset="0"/>
                <a:cs typeface="Times New Roman" panose="02020603050405020304" pitchFamily="18" charset="0"/>
              </a:rPr>
              <a:t>of markhor</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7924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4893647"/>
          </a:xfrm>
          <a:prstGeom prst="rect">
            <a:avLst/>
          </a:prstGeom>
        </p:spPr>
        <p:txBody>
          <a:bodyPr wrap="square">
            <a:spAutoFit/>
          </a:bodyPr>
          <a:lstStyle/>
          <a:p>
            <a:pPr marL="342900" indent="-342900" algn="jus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Trophy </a:t>
            </a:r>
            <a:r>
              <a:rPr lang="en-US" sz="2400" dirty="0">
                <a:latin typeface="Times New Roman" panose="02020603050405020304" pitchFamily="18" charset="0"/>
                <a:cs typeface="Times New Roman" panose="02020603050405020304" pitchFamily="18" charset="0"/>
              </a:rPr>
              <a:t>hunting is a significant wildlife management strategy in many countries of Asia, Africa, and Europe (</a:t>
            </a:r>
            <a:r>
              <a:rPr lang="en-US" sz="2400" dirty="0" err="1">
                <a:latin typeface="Times New Roman" panose="02020603050405020304" pitchFamily="18" charset="0"/>
                <a:cs typeface="Times New Roman" panose="02020603050405020304" pitchFamily="18" charset="0"/>
              </a:rPr>
              <a:t>Lechuga</a:t>
            </a:r>
            <a:r>
              <a:rPr lang="en-US" sz="2400" dirty="0">
                <a:latin typeface="Times New Roman" panose="02020603050405020304" pitchFamily="18" charset="0"/>
                <a:cs typeface="Times New Roman" panose="02020603050405020304" pitchFamily="18" charset="0"/>
              </a:rPr>
              <a:t>, 2001) that has resulted in a positive change in attitudes of local people towards wildlife, the active involvement of communities in natural resource projects, and the achievement of conservation goals (Lewis and Alpert 1997, Baker 1997a</a:t>
            </a:r>
            <a:r>
              <a:rPr lang="en-US"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Mountain ungulates around the world have been threatened by illegal hunting, habitat modification, increased livestock grazing, disease and development (</a:t>
            </a:r>
            <a:r>
              <a:rPr lang="en-US" sz="2400" dirty="0" err="1">
                <a:latin typeface="Times New Roman" panose="02020603050405020304" pitchFamily="18" charset="0"/>
                <a:cs typeface="Times New Roman" panose="02020603050405020304" pitchFamily="18" charset="0"/>
              </a:rPr>
              <a:t>Kulbhushansingh</a:t>
            </a:r>
            <a:r>
              <a:rPr lang="en-US" sz="2400" dirty="0">
                <a:latin typeface="Times New Roman" panose="02020603050405020304" pitchFamily="18" charset="0"/>
                <a:cs typeface="Times New Roman" panose="02020603050405020304" pitchFamily="18" charset="0"/>
              </a:rPr>
              <a:t> et al., 2012).</a:t>
            </a:r>
          </a:p>
          <a:p>
            <a:pPr marL="342900" indent="-342900" algn="just">
              <a:buFont typeface="Wingdings" panose="05000000000000000000" pitchFamily="2" charset="2"/>
              <a:buChar char="§"/>
            </a:pPr>
            <a:r>
              <a:rPr lang="en-US" sz="2400" dirty="0" err="1">
                <a:latin typeface="Times New Roman" panose="02020603050405020304" pitchFamily="18" charset="0"/>
                <a:cs typeface="Times New Roman" panose="02020603050405020304" pitchFamily="18" charset="0"/>
              </a:rPr>
              <a:t>Frisina</a:t>
            </a:r>
            <a:r>
              <a:rPr lang="en-US" sz="2400" dirty="0">
                <a:latin typeface="Times New Roman" panose="02020603050405020304" pitchFamily="18" charset="0"/>
                <a:cs typeface="Times New Roman" panose="02020603050405020304" pitchFamily="18" charset="0"/>
              </a:rPr>
              <a:t> et al. (2002) stated that various diseases are transmitted to markhor through domestic goats and sheep.</a:t>
            </a:r>
          </a:p>
          <a:p>
            <a:pPr marL="342900" indent="-342900" algn="just">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88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Research Problem</a:t>
            </a:r>
          </a:p>
        </p:txBody>
      </p:sp>
      <p:sp>
        <p:nvSpPr>
          <p:cNvPr id="4" name="Rectangle 3"/>
          <p:cNvSpPr/>
          <p:nvPr/>
        </p:nvSpPr>
        <p:spPr>
          <a:xfrm>
            <a:off x="0" y="1143000"/>
            <a:ext cx="9144000" cy="5632311"/>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Markhor is classified as endangered species by the </a:t>
            </a:r>
            <a:r>
              <a:rPr lang="en-US" sz="2400" dirty="0">
                <a:latin typeface="Times New Roman" panose="02020603050405020304" pitchFamily="18" charset="0"/>
                <a:cs typeface="Times New Roman" panose="02020603050405020304" pitchFamily="18" charset="0"/>
                <a:hlinkClick r:id="rId2"/>
              </a:rPr>
              <a:t>IUCN, (2015)</a:t>
            </a:r>
            <a:r>
              <a:rPr lang="en-US" sz="2400" dirty="0">
                <a:latin typeface="Times New Roman" panose="02020603050405020304" pitchFamily="18" charset="0"/>
                <a:cs typeface="Times New Roman" panose="02020603050405020304" pitchFamily="18" charset="0"/>
              </a:rPr>
              <a:t>.There are number of threats to this species that are poaching illegal hunting, and Habitat loss. In Gilgit Baltistan illegal hunting is one of the major threats to this species. So the least known species seek for special care for its survival and conservation. Presently, the knowledge is very limited about population dynamics of Astore markhor in GB, especially the information on reproduction and kidding is either very scanty or absent. More importantly, the Astore markhor populations which are fragmented and occur mostly in isolations due to the geographical barriers, it is very important to understand the current status of their reproduction. Secondly, some populations in GB are subject to trophy hunting. It has been widely recommended to monitor the population dynamics of the hunted species (Khan </a:t>
            </a:r>
            <a:r>
              <a:rPr lang="en-US" sz="2400" i="1" dirty="0">
                <a:latin typeface="Times New Roman" panose="02020603050405020304" pitchFamily="18" charset="0"/>
                <a:cs typeface="Times New Roman" panose="02020603050405020304" pitchFamily="18" charset="0"/>
              </a:rPr>
              <a:t>et al</a:t>
            </a:r>
            <a:r>
              <a:rPr lang="en-US" sz="2400" dirty="0">
                <a:latin typeface="Times New Roman" panose="02020603050405020304" pitchFamily="18" charset="0"/>
                <a:cs typeface="Times New Roman" panose="02020603050405020304" pitchFamily="18" charset="0"/>
              </a:rPr>
              <a:t>., 2019). Therefore the current study aims to assess the reproduction and kidding of Astore markhor in GB. </a:t>
            </a:r>
          </a:p>
        </p:txBody>
      </p:sp>
    </p:spTree>
    <p:extLst>
      <p:ext uri="{BB962C8B-B14F-4D97-AF65-F5344CB8AC3E}">
        <p14:creationId xmlns:p14="http://schemas.microsoft.com/office/powerpoint/2010/main" val="431622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800" b="1" dirty="0">
                <a:latin typeface="Times New Roman" panose="02020603050405020304" pitchFamily="18" charset="0"/>
                <a:cs typeface="Times New Roman" panose="02020603050405020304" pitchFamily="18" charset="0"/>
              </a:rPr>
              <a:t>Objectives of the study</a:t>
            </a:r>
            <a:r>
              <a:rPr lang="en-US" b="1" dirty="0"/>
              <a:t/>
            </a:r>
            <a:br>
              <a:rPr lang="en-US" b="1" dirty="0"/>
            </a:br>
            <a:endParaRPr lang="en-US" dirty="0"/>
          </a:p>
        </p:txBody>
      </p:sp>
      <p:sp>
        <p:nvSpPr>
          <p:cNvPr id="3" name="Rectangle 2"/>
          <p:cNvSpPr/>
          <p:nvPr/>
        </p:nvSpPr>
        <p:spPr>
          <a:xfrm>
            <a:off x="0" y="1295400"/>
            <a:ext cx="9144000" cy="2308324"/>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 objectives of Study is following </a:t>
            </a:r>
          </a:p>
          <a:p>
            <a:pPr marL="342900" lvl="0" indent="-342900" algn="just">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 Asses the distribution and population dynamics of Astore markhor during kidding </a:t>
            </a:r>
            <a:r>
              <a:rPr lang="en-US" sz="2400" dirty="0" smtClean="0">
                <a:latin typeface="Times New Roman" panose="02020603050405020304" pitchFamily="18" charset="0"/>
                <a:cs typeface="Times New Roman" panose="02020603050405020304" pitchFamily="18" charset="0"/>
              </a:rPr>
              <a:t>seasons; </a:t>
            </a:r>
            <a:endParaRPr lang="en-US" sz="2400" dirty="0">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To determine the reproductive rates and kidding </a:t>
            </a:r>
            <a:r>
              <a:rPr lang="en-US" sz="2400" dirty="0" smtClean="0">
                <a:latin typeface="Times New Roman" panose="02020603050405020304" pitchFamily="18" charset="0"/>
                <a:cs typeface="Times New Roman" panose="02020603050405020304" pitchFamily="18" charset="0"/>
              </a:rPr>
              <a:t>patterns; </a:t>
            </a:r>
            <a:endParaRPr lang="en-US" sz="2400" dirty="0">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To explore management prescriptions for breeding populations of Astore </a:t>
            </a:r>
            <a:r>
              <a:rPr lang="en-US" sz="2400" dirty="0" smtClean="0">
                <a:latin typeface="Times New Roman" panose="02020603050405020304" pitchFamily="18" charset="0"/>
                <a:cs typeface="Times New Roman" panose="02020603050405020304" pitchFamily="18" charset="0"/>
              </a:rPr>
              <a:t>markhor.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3876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1398</Words>
  <Application>Microsoft Office PowerPoint</Application>
  <PresentationFormat>On-screen Show (4:3)</PresentationFormat>
  <Paragraphs>117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AN ASSESSMENT OF REPRDUCTION AND KIDDING PATTERN OF ASTORE MARKHOR (capera falconeri falconeri) IN GILGIT BALTISTAN </vt:lpstr>
      <vt:lpstr>Table of Content</vt:lpstr>
      <vt:lpstr>Introduction </vt:lpstr>
      <vt:lpstr>PowerPoint Presentation</vt:lpstr>
      <vt:lpstr>PowerPoint Presentation</vt:lpstr>
      <vt:lpstr>PowerPoint Presentation</vt:lpstr>
      <vt:lpstr>PowerPoint Presentation</vt:lpstr>
      <vt:lpstr>Research Problem</vt:lpstr>
      <vt:lpstr>Objectives of the study </vt:lpstr>
      <vt:lpstr>Significance of the Study </vt:lpstr>
      <vt:lpstr>Justification of the study </vt:lpstr>
      <vt:lpstr>Material And Methods</vt:lpstr>
      <vt:lpstr>Historically markhor are distributed in many areas of Gilgit Baltistan including Astore, Skardu, Gilgit, Ghizer, Diamer (Figure 1). The present survey will be conduct in four Districts of Gilgit Baltistan, namely; Astore, Gilgit, Diamar and Nagar). </vt:lpstr>
      <vt:lpstr>Methodology</vt:lpstr>
      <vt:lpstr> Analytical Approach</vt:lpstr>
      <vt:lpstr>PowerPoint Presentation</vt:lpstr>
      <vt:lpstr>Work plan</vt:lpstr>
      <vt:lpstr>The End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ASSESSMENT OF REPRDUCTION AND KIDDING PATTERN OF ASTORE MARKHOR (capera falconeri falconeri) IN GILGIT BALTISTAN </dc:title>
  <dc:creator>Israr</dc:creator>
  <cp:lastModifiedBy>Israr</cp:lastModifiedBy>
  <cp:revision>26</cp:revision>
  <dcterms:created xsi:type="dcterms:W3CDTF">2020-09-25T05:19:48Z</dcterms:created>
  <dcterms:modified xsi:type="dcterms:W3CDTF">2020-09-29T13:35:21Z</dcterms:modified>
</cp:coreProperties>
</file>